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79" r:id="rId4"/>
  </p:sldMasterIdLst>
  <p:notesMasterIdLst>
    <p:notesMasterId r:id="rId38"/>
  </p:notesMasterIdLst>
  <p:handoutMasterIdLst>
    <p:handoutMasterId r:id="rId39"/>
  </p:handoutMasterIdLst>
  <p:sldIdLst>
    <p:sldId id="1094" r:id="rId5"/>
    <p:sldId id="1083" r:id="rId6"/>
    <p:sldId id="1084" r:id="rId7"/>
    <p:sldId id="1122" r:id="rId8"/>
    <p:sldId id="1097" r:id="rId9"/>
    <p:sldId id="1090" r:id="rId10"/>
    <p:sldId id="1144" r:id="rId11"/>
    <p:sldId id="1161" r:id="rId12"/>
    <p:sldId id="1162" r:id="rId13"/>
    <p:sldId id="1163" r:id="rId14"/>
    <p:sldId id="1164" r:id="rId15"/>
    <p:sldId id="1165" r:id="rId16"/>
    <p:sldId id="1166" r:id="rId17"/>
    <p:sldId id="1168" r:id="rId18"/>
    <p:sldId id="1169" r:id="rId19"/>
    <p:sldId id="1170" r:id="rId20"/>
    <p:sldId id="1151" r:id="rId21"/>
    <p:sldId id="1179" r:id="rId22"/>
    <p:sldId id="1180" r:id="rId23"/>
    <p:sldId id="1181" r:id="rId24"/>
    <p:sldId id="1178" r:id="rId25"/>
    <p:sldId id="1187" r:id="rId26"/>
    <p:sldId id="1182" r:id="rId27"/>
    <p:sldId id="1184" r:id="rId28"/>
    <p:sldId id="1174" r:id="rId29"/>
    <p:sldId id="1176" r:id="rId30"/>
    <p:sldId id="1175" r:id="rId31"/>
    <p:sldId id="1177" r:id="rId32"/>
    <p:sldId id="1154" r:id="rId33"/>
    <p:sldId id="1185" r:id="rId34"/>
    <p:sldId id="1186" r:id="rId35"/>
    <p:sldId id="1152" r:id="rId36"/>
    <p:sldId id="1093" r:id="rId37"/>
  </p:sldIdLst>
  <p:sldSz cx="9144000" cy="5715000" type="screen16x10"/>
  <p:notesSz cx="6834188" cy="99790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u="sng" kern="1200">
        <a:solidFill>
          <a:srgbClr val="FFFFFF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3" userDrawn="1">
          <p15:clr>
            <a:srgbClr val="A4A3A4"/>
          </p15:clr>
        </p15:guide>
        <p15:guide id="2" orient="horz" pos="206">
          <p15:clr>
            <a:srgbClr val="A4A3A4"/>
          </p15:clr>
        </p15:guide>
        <p15:guide id="3" orient="horz" pos="3320" userDrawn="1">
          <p15:clr>
            <a:srgbClr val="A4A3A4"/>
          </p15:clr>
        </p15:guide>
        <p15:guide id="4" pos="181" userDrawn="1">
          <p15:clr>
            <a:srgbClr val="A4A3A4"/>
          </p15:clr>
        </p15:guide>
        <p15:guide id="5" pos="1474">
          <p15:clr>
            <a:srgbClr val="A4A3A4"/>
          </p15:clr>
        </p15:guide>
        <p15:guide id="6" pos="2851">
          <p15:clr>
            <a:srgbClr val="A4A3A4"/>
          </p15:clr>
        </p15:guide>
        <p15:guide id="7" pos="4210">
          <p15:clr>
            <a:srgbClr val="A4A3A4"/>
          </p15:clr>
        </p15:guide>
        <p15:guide id="8" pos="4309">
          <p15:clr>
            <a:srgbClr val="A4A3A4"/>
          </p15:clr>
        </p15:guide>
        <p15:guide id="9" pos="5587">
          <p15:clr>
            <a:srgbClr val="A4A3A4"/>
          </p15:clr>
        </p15:guide>
        <p15:guide id="10" pos="1587" userDrawn="1">
          <p15:clr>
            <a:srgbClr val="A4A3A4"/>
          </p15:clr>
        </p15:guide>
        <p15:guide id="11" pos="2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>
          <p15:clr>
            <a:srgbClr val="A4A3A4"/>
          </p15:clr>
        </p15:guide>
        <p15:guide id="2" pos="215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Miguel da Silva Paz Gomes" initials="BMdSPG" lastIdx="1" clrIdx="0">
    <p:extLst>
      <p:ext uri="{19B8F6BF-5375-455C-9EA6-DF929625EA0E}">
        <p15:presenceInfo xmlns:p15="http://schemas.microsoft.com/office/powerpoint/2012/main" userId="S-1-5-21-1485405084-1546518020-4108744313-93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024"/>
    <a:srgbClr val="FFFF00"/>
    <a:srgbClr val="FF193F"/>
    <a:srgbClr val="3366CC"/>
    <a:srgbClr val="00CCFF"/>
    <a:srgbClr val="FF6982"/>
    <a:srgbClr val="FFFF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74" autoAdjust="0"/>
    <p:restoredTop sz="78140" autoAdjust="0"/>
  </p:normalViewPr>
  <p:slideViewPr>
    <p:cSldViewPr snapToGrid="0">
      <p:cViewPr varScale="1">
        <p:scale>
          <a:sx n="103" d="100"/>
          <a:sy n="103" d="100"/>
        </p:scale>
        <p:origin x="1998" y="96"/>
      </p:cViewPr>
      <p:guideLst>
        <p:guide orient="horz" pos="3433"/>
        <p:guide orient="horz" pos="206"/>
        <p:guide orient="horz" pos="3320"/>
        <p:guide pos="181"/>
        <p:guide pos="1474"/>
        <p:guide pos="2851"/>
        <p:guide pos="4210"/>
        <p:guide pos="4309"/>
        <p:guide pos="5587"/>
        <p:guide pos="1587"/>
        <p:guide pos="2948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832" y="-3228"/>
      </p:cViewPr>
      <p:guideLst>
        <p:guide orient="horz" pos="3143"/>
        <p:guide pos="21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tms\Documents\WorkXXXXX\Projects\Multima\benchmark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PT"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Processing time V.S. Number of cores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68D36"/>
            </a:solidFill>
          </c:spPr>
          <c:invertIfNegative val="0"/>
          <c:val>
            <c:numRef>
              <c:f>Sheet4!$B$1:$B$4</c:f>
              <c:numCache>
                <c:formatCode>General</c:formatCode>
                <c:ptCount val="4"/>
                <c:pt idx="0">
                  <c:v>25.02</c:v>
                </c:pt>
                <c:pt idx="1">
                  <c:v>12.84</c:v>
                </c:pt>
                <c:pt idx="2">
                  <c:v>8.59</c:v>
                </c:pt>
                <c:pt idx="3">
                  <c:v>6.45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D-4DB2-9477-D4C9ED70B2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408640"/>
        <c:axId val="195410560"/>
      </c:barChart>
      <c:catAx>
        <c:axId val="195408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PT" sz="1000" b="1" i="0" u="none" strike="noStrike" baseline="0">
                    <a:effectLst/>
                  </a:rPr>
                  <a:t>Number of cores</a:t>
                </a:r>
                <a:endParaRPr lang="pt-PT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95410560"/>
        <c:crosses val="autoZero"/>
        <c:auto val="1"/>
        <c:lblAlgn val="ctr"/>
        <c:lblOffset val="100"/>
        <c:noMultiLvlLbl val="0"/>
      </c:catAx>
      <c:valAx>
        <c:axId val="195410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 sz="900" b="1" i="0" u="none" strike="noStrike" baseline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Processing time  (s)</a:t>
                </a:r>
                <a:endParaRPr lang="pt-PT" sz="90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1954086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23F07-B969-422D-AF6E-22EAE1931468}" type="doc">
      <dgm:prSet loTypeId="urn:microsoft.com/office/officeart/2005/8/layout/chevron1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t-PT"/>
        </a:p>
      </dgm:t>
    </dgm:pt>
    <dgm:pt modelId="{87E0361E-02C8-44FF-A0AD-80BC7C296791}">
      <dgm:prSet phldrT="[Text]"/>
      <dgm:spPr>
        <a:solidFill>
          <a:schemeClr val="tx1"/>
        </a:solidFill>
      </dgm:spPr>
      <dgm:t>
        <a:bodyPr/>
        <a:lstStyle/>
        <a:p>
          <a:r>
            <a:rPr lang="en-US" noProof="0" dirty="0" smtClean="0"/>
            <a:t>Development</a:t>
          </a:r>
          <a:endParaRPr lang="en-US" noProof="0" dirty="0"/>
        </a:p>
      </dgm:t>
    </dgm:pt>
    <dgm:pt modelId="{C3259AF0-54BB-4B2B-B4FC-22344D214349}" type="parTrans" cxnId="{CD3F9530-D81E-4213-AC10-F0B52B88E2A2}">
      <dgm:prSet/>
      <dgm:spPr/>
      <dgm:t>
        <a:bodyPr/>
        <a:lstStyle/>
        <a:p>
          <a:endParaRPr lang="pt-PT"/>
        </a:p>
      </dgm:t>
    </dgm:pt>
    <dgm:pt modelId="{C5372B68-886F-40F4-9D89-242D08789D24}" type="sibTrans" cxnId="{CD3F9530-D81E-4213-AC10-F0B52B88E2A2}">
      <dgm:prSet/>
      <dgm:spPr/>
      <dgm:t>
        <a:bodyPr/>
        <a:lstStyle/>
        <a:p>
          <a:endParaRPr lang="pt-PT"/>
        </a:p>
      </dgm:t>
    </dgm:pt>
    <dgm:pt modelId="{5411FE59-5914-4DE6-85BF-12DAEFF2DA91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noProof="0" dirty="0" smtClean="0"/>
            <a:t>Integration</a:t>
          </a:r>
          <a:endParaRPr lang="en-US" noProof="0" dirty="0"/>
        </a:p>
      </dgm:t>
    </dgm:pt>
    <dgm:pt modelId="{B9229B1E-2CDA-4EF7-B747-3ABDC0F4A6DA}" type="parTrans" cxnId="{CE3B41CA-94E6-47B5-B502-5023CB236E26}">
      <dgm:prSet/>
      <dgm:spPr/>
      <dgm:t>
        <a:bodyPr/>
        <a:lstStyle/>
        <a:p>
          <a:endParaRPr lang="pt-PT"/>
        </a:p>
      </dgm:t>
    </dgm:pt>
    <dgm:pt modelId="{22E4C942-0D81-4DA6-87F7-6760A676568B}" type="sibTrans" cxnId="{CE3B41CA-94E6-47B5-B502-5023CB236E26}">
      <dgm:prSet/>
      <dgm:spPr/>
      <dgm:t>
        <a:bodyPr/>
        <a:lstStyle/>
        <a:p>
          <a:endParaRPr lang="pt-PT"/>
        </a:p>
      </dgm:t>
    </dgm:pt>
    <dgm:pt modelId="{C02C2030-CC44-475C-A5A8-FFFA84A4D5FF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noProof="0" dirty="0" smtClean="0"/>
            <a:t>Prototyping</a:t>
          </a:r>
          <a:endParaRPr lang="en-US" noProof="0" dirty="0"/>
        </a:p>
      </dgm:t>
    </dgm:pt>
    <dgm:pt modelId="{76361900-307C-4EAD-924D-3D9A72E04BDA}" type="sibTrans" cxnId="{0EA6541D-7E91-4F4A-8FB7-FC6322563EFB}">
      <dgm:prSet/>
      <dgm:spPr/>
      <dgm:t>
        <a:bodyPr/>
        <a:lstStyle/>
        <a:p>
          <a:endParaRPr lang="pt-PT"/>
        </a:p>
      </dgm:t>
    </dgm:pt>
    <dgm:pt modelId="{24E8AC38-C326-4E2B-AEC0-33DE1BF5B57C}" type="parTrans" cxnId="{0EA6541D-7E91-4F4A-8FB7-FC6322563EFB}">
      <dgm:prSet/>
      <dgm:spPr/>
      <dgm:t>
        <a:bodyPr/>
        <a:lstStyle/>
        <a:p>
          <a:endParaRPr lang="pt-PT"/>
        </a:p>
      </dgm:t>
    </dgm:pt>
    <dgm:pt modelId="{B16C632C-7A4F-4D93-A34D-31A420B7FDCA}" type="pres">
      <dgm:prSet presAssocID="{B4523F07-B969-422D-AF6E-22EAE193146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EE798B0-1E08-4BEA-A408-29D0E177DA7B}" type="pres">
      <dgm:prSet presAssocID="{C02C2030-CC44-475C-A5A8-FFFA84A4D5FF}" presName="parTxOnly" presStyleLbl="node1" presStyleIdx="0" presStyleCnt="3" custLinFactNeighborX="-4255" custLinFactNeighborY="-97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DDC02D0-299C-4D8A-94B9-02442FE33B9F}" type="pres">
      <dgm:prSet presAssocID="{76361900-307C-4EAD-924D-3D9A72E04BDA}" presName="parTxOnlySpace" presStyleCnt="0"/>
      <dgm:spPr/>
    </dgm:pt>
    <dgm:pt modelId="{4196D6AA-5302-480A-938C-CD0B745CA6D8}" type="pres">
      <dgm:prSet presAssocID="{87E0361E-02C8-44FF-A0AD-80BC7C29679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BC4E8D6-3C75-4F7A-AC88-13D47DEBEEED}" type="pres">
      <dgm:prSet presAssocID="{C5372B68-886F-40F4-9D89-242D08789D24}" presName="parTxOnlySpace" presStyleCnt="0"/>
      <dgm:spPr/>
    </dgm:pt>
    <dgm:pt modelId="{692B50DB-9FE1-454C-B691-2053C18FD88E}" type="pres">
      <dgm:prSet presAssocID="{5411FE59-5914-4DE6-85BF-12DAEFF2DA9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EA6541D-7E91-4F4A-8FB7-FC6322563EFB}" srcId="{B4523F07-B969-422D-AF6E-22EAE1931468}" destId="{C02C2030-CC44-475C-A5A8-FFFA84A4D5FF}" srcOrd="0" destOrd="0" parTransId="{24E8AC38-C326-4E2B-AEC0-33DE1BF5B57C}" sibTransId="{76361900-307C-4EAD-924D-3D9A72E04BDA}"/>
    <dgm:cxn modelId="{7FDF3072-A54A-4BA9-AE3B-7E4D47F3A691}" type="presOf" srcId="{5411FE59-5914-4DE6-85BF-12DAEFF2DA91}" destId="{692B50DB-9FE1-454C-B691-2053C18FD88E}" srcOrd="0" destOrd="0" presId="urn:microsoft.com/office/officeart/2005/8/layout/chevron1"/>
    <dgm:cxn modelId="{7FA427B6-E22A-4BDA-9686-F94FB42FDEE7}" type="presOf" srcId="{87E0361E-02C8-44FF-A0AD-80BC7C296791}" destId="{4196D6AA-5302-480A-938C-CD0B745CA6D8}" srcOrd="0" destOrd="0" presId="urn:microsoft.com/office/officeart/2005/8/layout/chevron1"/>
    <dgm:cxn modelId="{0F61569C-CEB4-4FE6-AC9D-74F52ECEED49}" type="presOf" srcId="{B4523F07-B969-422D-AF6E-22EAE1931468}" destId="{B16C632C-7A4F-4D93-A34D-31A420B7FDCA}" srcOrd="0" destOrd="0" presId="urn:microsoft.com/office/officeart/2005/8/layout/chevron1"/>
    <dgm:cxn modelId="{CD3F9530-D81E-4213-AC10-F0B52B88E2A2}" srcId="{B4523F07-B969-422D-AF6E-22EAE1931468}" destId="{87E0361E-02C8-44FF-A0AD-80BC7C296791}" srcOrd="1" destOrd="0" parTransId="{C3259AF0-54BB-4B2B-B4FC-22344D214349}" sibTransId="{C5372B68-886F-40F4-9D89-242D08789D24}"/>
    <dgm:cxn modelId="{CE3B41CA-94E6-47B5-B502-5023CB236E26}" srcId="{B4523F07-B969-422D-AF6E-22EAE1931468}" destId="{5411FE59-5914-4DE6-85BF-12DAEFF2DA91}" srcOrd="2" destOrd="0" parTransId="{B9229B1E-2CDA-4EF7-B747-3ABDC0F4A6DA}" sibTransId="{22E4C942-0D81-4DA6-87F7-6760A676568B}"/>
    <dgm:cxn modelId="{8853B193-B5DF-4001-9364-9A805BB298FE}" type="presOf" srcId="{C02C2030-CC44-475C-A5A8-FFFA84A4D5FF}" destId="{9EE798B0-1E08-4BEA-A408-29D0E177DA7B}" srcOrd="0" destOrd="0" presId="urn:microsoft.com/office/officeart/2005/8/layout/chevron1"/>
    <dgm:cxn modelId="{9BAD6A81-0777-48D5-97CE-3A6131910233}" type="presParOf" srcId="{B16C632C-7A4F-4D93-A34D-31A420B7FDCA}" destId="{9EE798B0-1E08-4BEA-A408-29D0E177DA7B}" srcOrd="0" destOrd="0" presId="urn:microsoft.com/office/officeart/2005/8/layout/chevron1"/>
    <dgm:cxn modelId="{8228A6A2-60B5-4D8D-9B7D-0B3A11767902}" type="presParOf" srcId="{B16C632C-7A4F-4D93-A34D-31A420B7FDCA}" destId="{7DDC02D0-299C-4D8A-94B9-02442FE33B9F}" srcOrd="1" destOrd="0" presId="urn:microsoft.com/office/officeart/2005/8/layout/chevron1"/>
    <dgm:cxn modelId="{0B57C3CF-8CE0-4FFB-9591-4F2121143574}" type="presParOf" srcId="{B16C632C-7A4F-4D93-A34D-31A420B7FDCA}" destId="{4196D6AA-5302-480A-938C-CD0B745CA6D8}" srcOrd="2" destOrd="0" presId="urn:microsoft.com/office/officeart/2005/8/layout/chevron1"/>
    <dgm:cxn modelId="{4A18B1FB-27CF-46BA-8B45-5612DECFD206}" type="presParOf" srcId="{B16C632C-7A4F-4D93-A34D-31A420B7FDCA}" destId="{DBC4E8D6-3C75-4F7A-AC88-13D47DEBEEED}" srcOrd="3" destOrd="0" presId="urn:microsoft.com/office/officeart/2005/8/layout/chevron1"/>
    <dgm:cxn modelId="{9278454D-04B2-4CBC-B17B-1DA767DB25F7}" type="presParOf" srcId="{B16C632C-7A4F-4D93-A34D-31A420B7FDCA}" destId="{692B50DB-9FE1-454C-B691-2053C18FD88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798B0-1E08-4BEA-A408-29D0E177DA7B}">
      <dsp:nvSpPr>
        <dsp:cNvPr id="0" name=""/>
        <dsp:cNvSpPr/>
      </dsp:nvSpPr>
      <dsp:spPr>
        <a:xfrm>
          <a:off x="0" y="0"/>
          <a:ext cx="2585602" cy="504412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Prototyping</a:t>
          </a:r>
          <a:endParaRPr lang="en-US" sz="2300" kern="1200" noProof="0" dirty="0"/>
        </a:p>
      </dsp:txBody>
      <dsp:txXfrm>
        <a:off x="252206" y="0"/>
        <a:ext cx="2081190" cy="504412"/>
      </dsp:txXfrm>
    </dsp:sp>
    <dsp:sp modelId="{4196D6AA-5302-480A-938C-CD0B745CA6D8}">
      <dsp:nvSpPr>
        <dsp:cNvPr id="0" name=""/>
        <dsp:cNvSpPr/>
      </dsp:nvSpPr>
      <dsp:spPr>
        <a:xfrm>
          <a:off x="2329164" y="0"/>
          <a:ext cx="2585602" cy="504412"/>
        </a:xfrm>
        <a:prstGeom prst="chevron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Development</a:t>
          </a:r>
          <a:endParaRPr lang="en-US" sz="2300" kern="1200" noProof="0" dirty="0"/>
        </a:p>
      </dsp:txBody>
      <dsp:txXfrm>
        <a:off x="2581370" y="0"/>
        <a:ext cx="2081190" cy="504412"/>
      </dsp:txXfrm>
    </dsp:sp>
    <dsp:sp modelId="{692B50DB-9FE1-454C-B691-2053C18FD88E}">
      <dsp:nvSpPr>
        <dsp:cNvPr id="0" name=""/>
        <dsp:cNvSpPr/>
      </dsp:nvSpPr>
      <dsp:spPr>
        <a:xfrm>
          <a:off x="4656207" y="0"/>
          <a:ext cx="2585602" cy="504412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noProof="0" dirty="0" smtClean="0"/>
            <a:t>Integration</a:t>
          </a:r>
          <a:endParaRPr lang="en-US" sz="2300" kern="1200" noProof="0" dirty="0"/>
        </a:p>
      </dsp:txBody>
      <dsp:txXfrm>
        <a:off x="4908413" y="0"/>
        <a:ext cx="2081190" cy="504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t" anchorCtr="0" compatLnSpc="1">
            <a:prstTxWarp prst="textNoShape">
              <a:avLst/>
            </a:prstTxWarp>
          </a:bodyPr>
          <a:lstStyle>
            <a:lvl1pPr algn="l" defTabSz="939208" eaLnBrk="1" hangingPunct="1">
              <a:spcBef>
                <a:spcPct val="0"/>
              </a:spcBef>
              <a:defRPr sz="9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t" anchorCtr="0" compatLnSpc="1">
            <a:prstTxWarp prst="textNoShape">
              <a:avLst/>
            </a:prstTxWarp>
          </a:bodyPr>
          <a:lstStyle>
            <a:lvl1pPr algn="r" defTabSz="939208" eaLnBrk="1" hangingPunct="1">
              <a:spcBef>
                <a:spcPct val="0"/>
              </a:spcBef>
              <a:defRPr sz="9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25/02/2019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8055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b" anchorCtr="0" compatLnSpc="1">
            <a:prstTxWarp prst="textNoShape">
              <a:avLst/>
            </a:prstTxWarp>
          </a:bodyPr>
          <a:lstStyle>
            <a:lvl1pPr algn="ctr" defTabSz="939208" eaLnBrk="1" hangingPunct="1">
              <a:spcBef>
                <a:spcPct val="0"/>
              </a:spcBef>
              <a:defRPr sz="12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48055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900" u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 altLang="es-ES" dirty="0"/>
              <a:t>Página </a:t>
            </a:r>
            <a:fld id="{F0A9BCD2-2C9D-45CF-9A2F-56E7E2C8DBB5}" type="slidenum">
              <a:rPr lang="es-ES" altLang="es-ES"/>
              <a:pPr>
                <a:defRPr/>
              </a:pPr>
              <a:t>‹#›</a:t>
            </a:fld>
            <a:endParaRPr lang="es-ES" altLang="es-ES" dirty="0"/>
          </a:p>
        </p:txBody>
      </p:sp>
      <p:pic>
        <p:nvPicPr>
          <p:cNvPr id="7174" name="Picture 7" descr="Logo-GM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7338"/>
            <a:ext cx="13192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1656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t" anchorCtr="0" compatLnSpc="1">
            <a:prstTxWarp prst="textNoShape">
              <a:avLst/>
            </a:prstTxWarp>
          </a:bodyPr>
          <a:lstStyle>
            <a:lvl1pPr algn="l" defTabSz="939208" eaLnBrk="1" hangingPunct="1">
              <a:spcBef>
                <a:spcPct val="0"/>
              </a:spcBef>
              <a:defRPr sz="1200" u="none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t" anchorCtr="0" compatLnSpc="1">
            <a:prstTxWarp prst="textNoShape">
              <a:avLst/>
            </a:prstTxWarp>
          </a:bodyPr>
          <a:lstStyle>
            <a:lvl1pPr algn="r" defTabSz="939208" eaLnBrk="1" hangingPunct="1">
              <a:spcBef>
                <a:spcPct val="0"/>
              </a:spcBef>
              <a:defRPr sz="1200" u="none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pPr>
              <a:defRPr/>
            </a:pPr>
            <a:r>
              <a:rPr lang="en-US" dirty="0"/>
              <a:t>25/02/2019</a:t>
            </a:r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0688" y="747713"/>
            <a:ext cx="5992812" cy="3744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41863"/>
            <a:ext cx="5005388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055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b" anchorCtr="0" compatLnSpc="1">
            <a:prstTxWarp prst="textNoShape">
              <a:avLst/>
            </a:prstTxWarp>
          </a:bodyPr>
          <a:lstStyle>
            <a:lvl1pPr algn="l" defTabSz="939208" eaLnBrk="1" hangingPunct="1">
              <a:spcBef>
                <a:spcPct val="0"/>
              </a:spcBef>
              <a:defRPr sz="1200" u="none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80550"/>
            <a:ext cx="2962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78" tIns="46991" rIns="93978" bIns="46991" numCol="1" anchor="b" anchorCtr="0" compatLnSpc="1">
            <a:prstTxWarp prst="textNoShape">
              <a:avLst/>
            </a:prstTxWarp>
          </a:bodyPr>
          <a:lstStyle>
            <a:lvl1pPr algn="r" defTabSz="938213" eaLnBrk="1" hangingPunct="1">
              <a:defRPr sz="1200" u="none">
                <a:solidFill>
                  <a:schemeClr val="tx1"/>
                </a:solidFill>
                <a:latin typeface="Myriad Landor" pitchFamily="1" charset="0"/>
              </a:defRPr>
            </a:lvl1pPr>
          </a:lstStyle>
          <a:p>
            <a:pPr>
              <a:defRPr/>
            </a:pPr>
            <a:fld id="{A41B4B26-EFED-454C-8C9F-D0D2A992F005}" type="slidenum">
              <a:rPr lang="en-US" altLang="es-ES"/>
              <a:pPr>
                <a:defRPr/>
              </a:pPr>
              <a:t>‹#›</a:t>
            </a:fld>
            <a:endParaRPr lang="en-US" altLang="es-ES" dirty="0"/>
          </a:p>
        </p:txBody>
      </p:sp>
      <p:pic>
        <p:nvPicPr>
          <p:cNvPr id="6152" name="Picture 8" descr="Logo-G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117475"/>
            <a:ext cx="13192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93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lnSpc>
        <a:spcPct val="95000"/>
      </a:lnSpc>
      <a:spcBef>
        <a:spcPct val="40000"/>
      </a:spcBef>
      <a:spcAft>
        <a:spcPct val="20000"/>
      </a:spcAft>
      <a:defRPr sz="1200" kern="1200">
        <a:solidFill>
          <a:schemeClr val="tx1"/>
        </a:solidFill>
        <a:latin typeface="Myriad Landor" pitchFamily="1" charset="0"/>
        <a:ea typeface="+mn-ea"/>
        <a:cs typeface="+mn-cs"/>
      </a:defRPr>
    </a:lvl1pPr>
    <a:lvl2pPr marL="234950" indent="-233363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–"/>
      <a:defRPr sz="1200" kern="1200">
        <a:solidFill>
          <a:schemeClr val="tx1"/>
        </a:solidFill>
        <a:latin typeface="Myriad Landor" pitchFamily="1" charset="0"/>
        <a:ea typeface="+mn-ea"/>
        <a:cs typeface="+mn-cs"/>
      </a:defRPr>
    </a:lvl2pPr>
    <a:lvl3pPr marL="457200" indent="-220663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–"/>
      <a:defRPr sz="1200" kern="1200">
        <a:solidFill>
          <a:schemeClr val="tx1"/>
        </a:solidFill>
        <a:latin typeface="Myriad Landor" pitchFamily="1" charset="0"/>
        <a:ea typeface="+mn-ea"/>
        <a:cs typeface="+mn-cs"/>
      </a:defRPr>
    </a:lvl3pPr>
    <a:lvl4pPr marL="692150" indent="-233363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–"/>
      <a:defRPr sz="1000" kern="1200">
        <a:solidFill>
          <a:schemeClr val="tx1"/>
        </a:solidFill>
        <a:latin typeface="Myriad Landor" pitchFamily="1" charset="0"/>
        <a:ea typeface="+mn-ea"/>
        <a:cs typeface="+mn-cs"/>
      </a:defRPr>
    </a:lvl4pPr>
    <a:lvl5pPr marL="887413" indent="-193675" algn="l" rtl="0" eaLnBrk="0" fontAlgn="base" hangingPunct="0">
      <a:lnSpc>
        <a:spcPct val="95000"/>
      </a:lnSpc>
      <a:spcBef>
        <a:spcPct val="20000"/>
      </a:spcBef>
      <a:spcAft>
        <a:spcPct val="0"/>
      </a:spcAft>
      <a:buChar char="–"/>
      <a:defRPr sz="1000" kern="1200">
        <a:solidFill>
          <a:schemeClr val="tx1"/>
        </a:solidFill>
        <a:latin typeface="Myriad Landor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59446081-1F9A-41F2-B805-B9AE271AFE19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ES" dirty="0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831850"/>
            <a:ext cx="5992812" cy="3744913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4740275"/>
            <a:ext cx="5926138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/>
          <a:lstStyle/>
          <a:p>
            <a:pPr marL="517525" indent="-517525"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4227014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10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43066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11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68093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12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51403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A32A8F4-7C68-4A13-9B4C-D0D6F9BBA4E3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s-E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831850"/>
            <a:ext cx="5992812" cy="37449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4740275"/>
            <a:ext cx="5926138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/>
          <a:lstStyle/>
          <a:p>
            <a:pPr marL="517525" indent="-517525"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4161267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14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4621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15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111720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16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16741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1B2A9B6-76FE-4CB8-9690-50A75B1454E8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s-E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831850"/>
            <a:ext cx="5992812" cy="374491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4740275"/>
            <a:ext cx="5926138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/>
          <a:lstStyle/>
          <a:p>
            <a:pPr marL="517525" indent="-517525"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866756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18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699019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19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37324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121A014-DE45-497E-A58C-016BCB68299D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ES" dirty="0" smtClean="0"/>
          </a:p>
        </p:txBody>
      </p:sp>
      <p:sp>
        <p:nvSpPr>
          <p:cNvPr id="112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1557742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20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777373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1B2A9B6-76FE-4CB8-9690-50A75B1454E8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s-E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831850"/>
            <a:ext cx="5992812" cy="374491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4740275"/>
            <a:ext cx="5926138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/>
          <a:lstStyle/>
          <a:p>
            <a:pPr marL="517525" indent="-517525"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898941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7F5EB-25FD-4029-81CD-F43A097B01BF}" type="slidenum">
              <a:rPr lang="en-US" altLang="es-ES"/>
              <a:pPr/>
              <a:t>22</a:t>
            </a:fld>
            <a:endParaRPr lang="en-US" altLang="es-ES"/>
          </a:p>
        </p:txBody>
      </p:sp>
      <p:sp>
        <p:nvSpPr>
          <p:cNvPr id="168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1650" y="812800"/>
            <a:ext cx="5854700" cy="3659188"/>
          </a:xfrm>
          <a:ln/>
        </p:spPr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4630738"/>
            <a:ext cx="5945187" cy="4387850"/>
          </a:xfrm>
        </p:spPr>
        <p:txBody>
          <a:bodyPr lIns="90269" tIns="45134" rIns="90269" bIns="45134"/>
          <a:lstStyle/>
          <a:p>
            <a:pPr marL="571500" indent="-571500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33862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23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58180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24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32113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1B2A9B6-76FE-4CB8-9690-50A75B1454E8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s-E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831850"/>
            <a:ext cx="5992812" cy="3744913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4740275"/>
            <a:ext cx="5926138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/>
          <a:lstStyle/>
          <a:p>
            <a:pPr marL="517525" indent="-517525"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627825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26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120974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27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57590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In summary, this upgraded SIL simulator is an affordable tool to mitigate risks and early performance 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28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854290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CD69BA05-F687-4575-A6F9-48013554B779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s-ES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831850"/>
            <a:ext cx="5992812" cy="3744913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4740275"/>
            <a:ext cx="5926138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/>
          <a:lstStyle/>
          <a:p>
            <a:pPr marL="517525" indent="-517525"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916556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2460B522-DEAD-4CD0-8AB6-775BD48B920F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s-E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831850"/>
            <a:ext cx="5992812" cy="3744913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4740275"/>
            <a:ext cx="5926138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/>
          <a:lstStyle/>
          <a:p>
            <a:pPr marL="517525" indent="-517525"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417161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Myriad Landor" pitchFamily="1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BA5AA7-6E52-4D77-B3A6-201E771DF692}" type="slidenum">
              <a:rPr lang="en-US" altLang="es-ES" smtClean="0"/>
              <a:pPr/>
              <a:t>30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71292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E294E21B-CD8B-4296-9970-90AA84A24F5B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s-ES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19477017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784FAB0-F79E-4B55-9F5D-2CF3589654EF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s-ES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831850"/>
            <a:ext cx="5992812" cy="3744913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4740275"/>
            <a:ext cx="5926138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/>
          <a:lstStyle/>
          <a:p>
            <a:pPr marL="517525" indent="-517525"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133763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673100" indent="-25717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036638" indent="-204788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452563" indent="-204788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868488" indent="-204788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325688" indent="-204788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782888" indent="-204788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240088" indent="-204788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697288" indent="-204788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0BEE83C-2585-4F3C-91F6-618276DBC68A}" type="slidenum">
              <a:rPr lang="en-US" altLang="es-ES" sz="130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s-ES" sz="1300" dirty="0" smtClean="0">
              <a:solidFill>
                <a:srgbClr val="000000"/>
              </a:solidFill>
            </a:endParaRPr>
          </a:p>
        </p:txBody>
      </p:sp>
      <p:sp>
        <p:nvSpPr>
          <p:cNvPr id="19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z="1000" dirty="0" smtClean="0"/>
          </a:p>
        </p:txBody>
      </p:sp>
    </p:spTree>
    <p:extLst>
      <p:ext uri="{BB962C8B-B14F-4D97-AF65-F5344CB8AC3E}">
        <p14:creationId xmlns:p14="http://schemas.microsoft.com/office/powerpoint/2010/main" val="1107437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ABC9DA1-DD80-4090-9032-A7C18B98BFF0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s-ES" dirty="0" smtClean="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s-ES" dirty="0" smtClean="0"/>
          </a:p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668419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A32A8F4-7C68-4A13-9B4C-D0D6F9BBA4E3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s-E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831850"/>
            <a:ext cx="5992812" cy="37449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4740275"/>
            <a:ext cx="5926138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/>
          <a:lstStyle/>
          <a:p>
            <a:pPr marL="517525" indent="-517525"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120917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A296DA1-3ED0-4055-931A-E8E60ECED583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s-E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2538790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8A296DA1-3ED0-4055-931A-E8E60ECED583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s-E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717103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lnSpc>
                <a:spcPct val="95000"/>
              </a:lnSpc>
              <a:spcBef>
                <a:spcPct val="4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Myriad Landor" pitchFamily="1" charset="0"/>
              </a:defRPr>
            </a:lvl1pPr>
            <a:lvl2pPr marL="719138" indent="-276225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2pPr>
            <a:lvl3pPr marL="1108075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200">
                <a:solidFill>
                  <a:schemeClr val="tx1"/>
                </a:solidFill>
                <a:latin typeface="Myriad Landor" pitchFamily="1" charset="0"/>
              </a:defRPr>
            </a:lvl3pPr>
            <a:lvl4pPr marL="1550988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4pPr>
            <a:lvl5pPr marL="1993900" indent="-220663" defTabSz="936625">
              <a:lnSpc>
                <a:spcPct val="95000"/>
              </a:lnSpc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5pPr>
            <a:lvl6pPr marL="24511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6pPr>
            <a:lvl7pPr marL="29083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7pPr>
            <a:lvl8pPr marL="33655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8pPr>
            <a:lvl9pPr marL="3822700" indent="-220663" defTabSz="936625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Myriad Landor" pitchFamily="1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7A32A8F4-7C68-4A13-9B4C-D0D6F9BBA4E3}" type="slidenum">
              <a:rPr lang="en-US" altLang="es-ES" smtClean="0"/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s-E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831850"/>
            <a:ext cx="5992812" cy="37449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4740275"/>
            <a:ext cx="5926138" cy="449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9" tIns="45676" rIns="91349" bIns="45676"/>
          <a:lstStyle/>
          <a:p>
            <a:pPr marL="517525" indent="-517525" eaLnBrk="1" hangingPunct="1"/>
            <a:endParaRPr lang="es-E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400951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mv.com/en/RSS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hyperlink" Target="https://www.youtube.com/user/infoGMV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gmv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hyperlink" Target="https://twitter.com/infoGMV" TargetMode="External"/><Relationship Id="rId4" Type="http://schemas.openxmlformats.org/officeDocument/2006/relationships/hyperlink" Target="https://www.facebook.com/infoGMV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://www.gmv.com/blog_gmv/language/en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300038" y="5006975"/>
            <a:ext cx="16906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9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 u="sng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800" i="1" u="none" dirty="0" smtClean="0">
                <a:solidFill>
                  <a:schemeClr val="bg1"/>
                </a:solidFill>
              </a:rPr>
              <a:t>© GMV, 2019 </a:t>
            </a:r>
            <a:r>
              <a:rPr lang="en-US" altLang="es-ES" sz="800" i="1" u="none" dirty="0" smtClean="0">
                <a:solidFill>
                  <a:schemeClr val="bg1"/>
                </a:solidFill>
              </a:rPr>
              <a:t>Property of GMV</a:t>
            </a:r>
          </a:p>
          <a:p>
            <a:pPr eaLnBrk="1" hangingPunct="1">
              <a:defRPr/>
            </a:pPr>
            <a:r>
              <a:rPr lang="en-US" altLang="es-ES" sz="800" i="1" u="none" dirty="0" smtClean="0">
                <a:solidFill>
                  <a:schemeClr val="bg1"/>
                </a:solidFill>
              </a:rPr>
              <a:t>All rights reserved</a:t>
            </a:r>
          </a:p>
        </p:txBody>
      </p:sp>
      <p:pic>
        <p:nvPicPr>
          <p:cNvPr id="5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4754563"/>
            <a:ext cx="16224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95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265114" y="580113"/>
            <a:ext cx="8561387" cy="2124604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tabLst/>
              <a:defRPr sz="6000"/>
            </a:lvl1pPr>
          </a:lstStyle>
          <a:p>
            <a:r>
              <a:rPr lang="es-ES" altLang="es-ES" dirty="0" smtClean="0"/>
              <a:t>Haga clic para modificar el estilo de título del patrón</a:t>
            </a:r>
            <a:endParaRPr lang="en-US" altLang="es-ES" dirty="0"/>
          </a:p>
        </p:txBody>
      </p:sp>
      <p:sp>
        <p:nvSpPr>
          <p:cNvPr id="177196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285749" y="162071"/>
            <a:ext cx="8540752" cy="534458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ct val="0"/>
              </a:spcBef>
              <a:defRPr sz="3000" b="1" baseline="0">
                <a:solidFill>
                  <a:schemeClr val="tx1"/>
                </a:solidFill>
              </a:defRPr>
            </a:lvl1pPr>
          </a:lstStyle>
          <a:p>
            <a:r>
              <a:rPr lang="es-ES" altLang="es-ES" dirty="0" smtClean="0"/>
              <a:t>Haga clic para modificar el estilo de subtítulo del patrón</a:t>
            </a:r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81410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0514" y="193146"/>
            <a:ext cx="8548687" cy="841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EB4225-DC3B-4167-853C-5EE82F9D33CA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S" dirty="0" smtClean="0"/>
              <a:t>Page</a:t>
            </a:r>
            <a:r>
              <a:rPr lang="es-ES" altLang="es-ES" dirty="0" smtClean="0"/>
              <a:t> </a:t>
            </a:r>
            <a:fld id="{00E86A24-4E0E-420D-9EDF-EB1793E4AB72}" type="slidenum">
              <a:rPr lang="es-ES" altLang="es-ES"/>
              <a:pPr/>
              <a:t>‹#›</a:t>
            </a:fld>
            <a:endParaRPr lang="es-ES" alt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41070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 rot="16200000">
            <a:off x="-1218803" y="1801574"/>
            <a:ext cx="3617913" cy="624681"/>
          </a:xfrm>
        </p:spPr>
        <p:txBody>
          <a:bodyPr/>
          <a:lstStyle>
            <a:lvl1pPr algn="r">
              <a:defRPr lang="es-ES" sz="4800" b="1" u="none" kern="1200" dirty="0" smtClean="0">
                <a:solidFill>
                  <a:srgbClr val="DF0024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eaLnBrk="1" hangingPunct="1">
              <a:spcAft>
                <a:spcPts val="12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lang="es-ES" altLang="es-ES" sz="1000" u="none"/>
            </a:lvl2pPr>
            <a:lvl3pPr>
              <a:defRPr lang="es-ES" sz="4800" b="1" u="none" kern="1200" dirty="0" smtClean="0">
                <a:solidFill>
                  <a:srgbClr val="DF0024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>
              <a:defRPr lang="es-ES" sz="4800" b="1" u="none" kern="1200" dirty="0" smtClean="0">
                <a:solidFill>
                  <a:srgbClr val="DF0024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>
              <a:defRPr lang="es-ES" sz="4800" b="1" u="none" kern="1200" dirty="0">
                <a:solidFill>
                  <a:srgbClr val="DF0024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4"/>
          </p:nvPr>
        </p:nvSpPr>
        <p:spPr>
          <a:xfrm>
            <a:off x="1160462" y="234950"/>
            <a:ext cx="3260725" cy="1840705"/>
          </a:xfrm>
        </p:spPr>
        <p:txBody>
          <a:bodyPr/>
          <a:lstStyle>
            <a:lvl1pPr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lang="en-US" altLang="es-ES" sz="1200" u="none" kern="1200" dirty="0" smtClean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5D026-EE84-4504-9116-20ECE4BE53B8}" type="datetime1">
              <a:rPr lang="en-US" altLang="es-ES" smtClean="0"/>
              <a:t>11/27/2019</a:t>
            </a:fld>
            <a:endParaRPr lang="en-US" altLang="es-ES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 dirty="0"/>
              <a:t>Página </a:t>
            </a:r>
            <a:fld id="{29C2A28A-FF31-429C-B481-A2AE07FE88F5}" type="slidenum">
              <a:rPr lang="es-ES" altLang="es-ES"/>
              <a:pPr>
                <a:defRPr/>
              </a:pPr>
              <a:t>‹#›</a:t>
            </a:fld>
            <a:endParaRPr lang="es-ES" altLang="es-ES" dirty="0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427581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DF0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Picture 91" descr="Z:\Logos\LOGOTIPOS_GMV\GMV_Logo\PhotoshopCS2\RGB\jpgs\GMV_BckgRGBroj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"/>
          <a:stretch>
            <a:fillRect/>
          </a:stretch>
        </p:blipFill>
        <p:spPr bwMode="auto">
          <a:xfrm>
            <a:off x="7710488" y="4856163"/>
            <a:ext cx="1287462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>
          <a:xfrm rot="16200000">
            <a:off x="-1750534" y="2237896"/>
            <a:ext cx="4419600" cy="534355"/>
          </a:xfrm>
        </p:spPr>
        <p:txBody>
          <a:bodyPr/>
          <a:lstStyle>
            <a:lvl1pPr marL="0" marR="0" indent="0" algn="r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Tx/>
              <a:buSzTx/>
              <a:buFontTx/>
              <a:buNone/>
              <a:tabLst/>
              <a:defRPr lang="en-US" altLang="es-ES" sz="3000" b="1" u="none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 altLang="es-ES" dirty="0" smtClean="0"/>
              <a:t>Haga clic para modificar el estilo de texto del patrón</a:t>
            </a:r>
          </a:p>
          <a:p>
            <a:pPr lvl="1"/>
            <a:r>
              <a:rPr lang="es-ES" altLang="es-ES" dirty="0" smtClean="0"/>
              <a:t>Segundo nivel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>
          <a:xfrm rot="16200000">
            <a:off x="-611041" y="1595606"/>
            <a:ext cx="4705374" cy="2052638"/>
          </a:xfrm>
        </p:spPr>
        <p:txBody>
          <a:bodyPr/>
          <a:lstStyle>
            <a:lvl1pPr algn="r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lang="en-US" altLang="es-ES" sz="6600" b="1" u="none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s-ES" alt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2338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69393"/>
            <a:ext cx="8548687" cy="4794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290513" y="231651"/>
            <a:ext cx="1524000" cy="132080"/>
          </a:xfrm>
        </p:spPr>
        <p:txBody>
          <a:bodyPr/>
          <a:lstStyle>
            <a:lvl1pPr>
              <a:defRPr lang="es-ES" sz="900" b="1" u="none" kern="1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298450" y="1189038"/>
            <a:ext cx="8534400" cy="3382962"/>
          </a:xfrm>
        </p:spPr>
        <p:txBody>
          <a:bodyPr/>
          <a:lstStyle>
            <a:lvl1pPr eaLnBrk="1" hangingPunct="1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/>
            </a:lvl1pPr>
            <a:lvl2pPr eaLnBrk="1" hangingPunct="1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100000"/>
              <a:buFont typeface="Wingdings" pitchFamily="2" charset="2"/>
              <a:buChar char="§"/>
              <a:defRPr/>
            </a:lvl2pPr>
            <a:lvl3pPr eaLnBrk="1" hangingPunct="1">
              <a:lnSpc>
                <a:spcPct val="95000"/>
              </a:lnSpc>
              <a:spcBef>
                <a:spcPct val="25000"/>
              </a:spcBef>
              <a:buFontTx/>
              <a:buChar char="–"/>
              <a:defRPr/>
            </a:lvl3pPr>
            <a:lvl4pPr eaLnBrk="1" hangingPunct="1">
              <a:lnSpc>
                <a:spcPct val="95000"/>
              </a:lnSpc>
              <a:spcBef>
                <a:spcPct val="25000"/>
              </a:spcBef>
              <a:buSzPct val="70000"/>
              <a:buFontTx/>
              <a:buChar char="•"/>
              <a:defRPr/>
            </a:lvl4pPr>
            <a:lvl5pPr eaLnBrk="1" hangingPunct="1">
              <a:lnSpc>
                <a:spcPct val="95000"/>
              </a:lnSpc>
              <a:spcBef>
                <a:spcPct val="15000"/>
              </a:spcBef>
              <a:buSzPct val="70000"/>
              <a:buFontTx/>
              <a:buChar char="–"/>
              <a:defRPr/>
            </a:lvl5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s-ES_tradnl" altLang="es-ES" dirty="0" smtClean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48E8F-6CE2-4717-93D7-B3AF3ABA28C8}" type="datetime1">
              <a:rPr lang="en-US" altLang="es-ES" smtClean="0"/>
              <a:t>11/27/2019</a:t>
            </a:fld>
            <a:endParaRPr lang="en-US" altLang="es-ES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 dirty="0"/>
              <a:t>Página </a:t>
            </a:r>
            <a:fld id="{D656AF66-4E2F-467A-B685-13EAD0F178DD}" type="slidenum">
              <a:rPr lang="es-ES" altLang="es-ES"/>
              <a:pPr>
                <a:defRPr/>
              </a:pPr>
              <a:t>‹#›</a:t>
            </a:fld>
            <a:endParaRPr lang="es-ES" altLang="es-ES" dirty="0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58536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1453307" y="1977992"/>
            <a:ext cx="4211637" cy="841375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3"/>
          </p:nvPr>
        </p:nvSpPr>
        <p:spPr>
          <a:xfrm>
            <a:off x="4786313" y="0"/>
            <a:ext cx="4357687" cy="5715000"/>
          </a:xfr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4"/>
          </p:nvPr>
        </p:nvSpPr>
        <p:spPr>
          <a:xfrm>
            <a:off x="1181100" y="292861"/>
            <a:ext cx="3197225" cy="3232660"/>
          </a:xfrm>
        </p:spPr>
        <p:txBody>
          <a:bodyPr/>
          <a:lstStyle>
            <a:lvl2pPr eaLnBrk="1" hangingPunct="1">
              <a:spcAft>
                <a:spcPts val="120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/>
            </a:lvl2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1A263-A4DC-4A87-B0A6-6F198D19FBA3}" type="datetime1">
              <a:rPr lang="en-US" altLang="es-ES" smtClean="0"/>
              <a:t>11/27/2019</a:t>
            </a:fld>
            <a:endParaRPr lang="en-US" altLang="es-ES" dirty="0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 dirty="0"/>
              <a:t>Página </a:t>
            </a:r>
            <a:fld id="{024DF824-39F1-4DA9-96AC-6D682C78055F}" type="slidenum">
              <a:rPr lang="es-ES" altLang="es-ES"/>
              <a:pPr>
                <a:defRPr/>
              </a:pPr>
              <a:t>‹#›</a:t>
            </a:fld>
            <a:endParaRPr lang="es-ES" altLang="es-ES" dirty="0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341945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37 Rectángulo"/>
          <p:cNvSpPr>
            <a:spLocks noChangeArrowheads="1"/>
          </p:cNvSpPr>
          <p:nvPr/>
        </p:nvSpPr>
        <p:spPr bwMode="auto">
          <a:xfrm>
            <a:off x="263525" y="1211263"/>
            <a:ext cx="73025" cy="714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" name="37 Rectángulo"/>
          <p:cNvSpPr>
            <a:spLocks noChangeArrowheads="1"/>
          </p:cNvSpPr>
          <p:nvPr userDrawn="1"/>
        </p:nvSpPr>
        <p:spPr bwMode="auto">
          <a:xfrm>
            <a:off x="2459038" y="1211263"/>
            <a:ext cx="73025" cy="714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37 Rectángulo"/>
          <p:cNvSpPr>
            <a:spLocks noChangeArrowheads="1"/>
          </p:cNvSpPr>
          <p:nvPr userDrawn="1"/>
        </p:nvSpPr>
        <p:spPr bwMode="auto">
          <a:xfrm>
            <a:off x="4643438" y="1211263"/>
            <a:ext cx="73025" cy="714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37 Rectángulo"/>
          <p:cNvSpPr>
            <a:spLocks noChangeArrowheads="1"/>
          </p:cNvSpPr>
          <p:nvPr userDrawn="1"/>
        </p:nvSpPr>
        <p:spPr bwMode="auto">
          <a:xfrm>
            <a:off x="6827838" y="1211263"/>
            <a:ext cx="73025" cy="714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69393"/>
            <a:ext cx="8548687" cy="4794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 smtClean="0"/>
          </a:p>
        </p:txBody>
      </p:sp>
      <p:sp>
        <p:nvSpPr>
          <p:cNvPr id="21" name="Marcador de texto 9"/>
          <p:cNvSpPr>
            <a:spLocks noGrp="1"/>
          </p:cNvSpPr>
          <p:nvPr>
            <p:ph type="body" sz="quarter" idx="13"/>
          </p:nvPr>
        </p:nvSpPr>
        <p:spPr>
          <a:xfrm>
            <a:off x="290513" y="231651"/>
            <a:ext cx="1524000" cy="132080"/>
          </a:xfrm>
        </p:spPr>
        <p:txBody>
          <a:bodyPr/>
          <a:lstStyle>
            <a:lvl1pPr>
              <a:defRPr lang="es-ES" sz="900" b="1" u="none" kern="12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22" name="Marcador de posición de imagen 21"/>
          <p:cNvSpPr>
            <a:spLocks noGrp="1"/>
          </p:cNvSpPr>
          <p:nvPr>
            <p:ph type="pic" sz="quarter" idx="14"/>
          </p:nvPr>
        </p:nvSpPr>
        <p:spPr>
          <a:xfrm>
            <a:off x="298450" y="1243013"/>
            <a:ext cx="2051050" cy="1512887"/>
          </a:xfr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15"/>
          </p:nvPr>
        </p:nvSpPr>
        <p:spPr>
          <a:xfrm>
            <a:off x="300038" y="3027998"/>
            <a:ext cx="2032000" cy="1189037"/>
          </a:xfrm>
        </p:spPr>
        <p:txBody>
          <a:bodyPr/>
          <a:lstStyle>
            <a:lvl2pPr marL="0" indent="0">
              <a:defRPr lang="es-ES" altLang="es-ES" sz="1000" u="none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26" name="Marcador de posición de imagen 21"/>
          <p:cNvSpPr>
            <a:spLocks noGrp="1"/>
          </p:cNvSpPr>
          <p:nvPr>
            <p:ph type="pic" sz="quarter" idx="16"/>
          </p:nvPr>
        </p:nvSpPr>
        <p:spPr>
          <a:xfrm>
            <a:off x="2493963" y="1243013"/>
            <a:ext cx="2051050" cy="1512887"/>
          </a:xfr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27" name="Marcador de texto 23"/>
          <p:cNvSpPr>
            <a:spLocks noGrp="1"/>
          </p:cNvSpPr>
          <p:nvPr>
            <p:ph type="body" sz="quarter" idx="17"/>
          </p:nvPr>
        </p:nvSpPr>
        <p:spPr>
          <a:xfrm>
            <a:off x="2495551" y="3027998"/>
            <a:ext cx="2032000" cy="1189037"/>
          </a:xfrm>
        </p:spPr>
        <p:txBody>
          <a:bodyPr/>
          <a:lstStyle>
            <a:lvl2pPr marL="0" indent="0">
              <a:defRPr lang="es-ES" altLang="es-ES" sz="1000" u="none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29" name="Marcador de posición de imagen 21"/>
          <p:cNvSpPr>
            <a:spLocks noGrp="1"/>
          </p:cNvSpPr>
          <p:nvPr>
            <p:ph type="pic" sz="quarter" idx="18"/>
          </p:nvPr>
        </p:nvSpPr>
        <p:spPr>
          <a:xfrm>
            <a:off x="4678363" y="1243013"/>
            <a:ext cx="2051050" cy="1512887"/>
          </a:xfr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30" name="Marcador de texto 23"/>
          <p:cNvSpPr>
            <a:spLocks noGrp="1"/>
          </p:cNvSpPr>
          <p:nvPr>
            <p:ph type="body" sz="quarter" idx="19"/>
          </p:nvPr>
        </p:nvSpPr>
        <p:spPr>
          <a:xfrm>
            <a:off x="4679951" y="3027998"/>
            <a:ext cx="2032000" cy="1189037"/>
          </a:xfrm>
        </p:spPr>
        <p:txBody>
          <a:bodyPr/>
          <a:lstStyle>
            <a:lvl2pPr marL="0" indent="0">
              <a:defRPr lang="es-ES" altLang="es-ES" sz="1000" u="none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32" name="Marcador de posición de imagen 21"/>
          <p:cNvSpPr>
            <a:spLocks noGrp="1"/>
          </p:cNvSpPr>
          <p:nvPr>
            <p:ph type="pic" sz="quarter" idx="20"/>
          </p:nvPr>
        </p:nvSpPr>
        <p:spPr>
          <a:xfrm>
            <a:off x="6862763" y="1243013"/>
            <a:ext cx="2051050" cy="1512887"/>
          </a:xfrm>
        </p:spPr>
        <p:txBody>
          <a:bodyPr/>
          <a:lstStyle/>
          <a:p>
            <a:pPr lvl="0"/>
            <a:endParaRPr lang="es-ES" noProof="0" dirty="0"/>
          </a:p>
        </p:txBody>
      </p:sp>
      <p:sp>
        <p:nvSpPr>
          <p:cNvPr id="33" name="Marcador de texto 23"/>
          <p:cNvSpPr>
            <a:spLocks noGrp="1"/>
          </p:cNvSpPr>
          <p:nvPr>
            <p:ph type="body" sz="quarter" idx="21"/>
          </p:nvPr>
        </p:nvSpPr>
        <p:spPr>
          <a:xfrm>
            <a:off x="6864351" y="3027998"/>
            <a:ext cx="2032000" cy="1189037"/>
          </a:xfrm>
        </p:spPr>
        <p:txBody>
          <a:bodyPr/>
          <a:lstStyle>
            <a:lvl2pPr marL="0" indent="0">
              <a:defRPr lang="es-ES" altLang="es-ES" sz="1000" u="none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</a:lstStyle>
          <a:p>
            <a:pPr lvl="0"/>
            <a:r>
              <a:rPr lang="es-ES" altLang="es-ES" smtClean="0"/>
              <a:t>Haga clic para modificar el estilo de texto del patrón</a:t>
            </a:r>
          </a:p>
        </p:txBody>
      </p:sp>
      <p:sp>
        <p:nvSpPr>
          <p:cNvPr id="16" name="Rectangle 18"/>
          <p:cNvSpPr>
            <a:spLocks noGrp="1" noChangeArrowheads="1"/>
          </p:cNvSpPr>
          <p:nvPr>
            <p:ph type="dt" sz="half" idx="22"/>
          </p:nvPr>
        </p:nvSpPr>
        <p:spPr/>
        <p:txBody>
          <a:bodyPr/>
          <a:lstStyle>
            <a:lvl1pPr algn="l" eaLnBrk="1" hangingPunct="1">
              <a:lnSpc>
                <a:spcPct val="90000"/>
              </a:lnSpc>
              <a:spcBef>
                <a:spcPct val="0"/>
              </a:spcBef>
              <a:defRPr sz="800" u="none">
                <a:solidFill>
                  <a:srgbClr val="DF0024"/>
                </a:solidFill>
              </a:defRPr>
            </a:lvl1pPr>
          </a:lstStyle>
          <a:p>
            <a:pPr>
              <a:defRPr/>
            </a:pPr>
            <a:fld id="{57ADD208-F998-4C39-B907-4984205981A5}" type="datetime1">
              <a:rPr lang="en-US" altLang="es-ES" smtClean="0"/>
              <a:t>11/27/2019</a:t>
            </a:fld>
            <a:endParaRPr lang="en-US" altLang="es-ES" dirty="0"/>
          </a:p>
        </p:txBody>
      </p:sp>
      <p:sp>
        <p:nvSpPr>
          <p:cNvPr id="17" name="Rectangle 20"/>
          <p:cNvSpPr>
            <a:spLocks noGrp="1" noChangeArrowheads="1"/>
          </p:cNvSpPr>
          <p:nvPr>
            <p:ph type="sldNum" sz="quarter" idx="23"/>
          </p:nvPr>
        </p:nvSpPr>
        <p:spPr/>
        <p:txBody>
          <a:bodyPr/>
          <a:lstStyle>
            <a:lvl1pPr eaLnBrk="1" hangingPunct="1">
              <a:lnSpc>
                <a:spcPct val="90000"/>
              </a:lnSpc>
              <a:defRPr sz="800" u="none">
                <a:solidFill>
                  <a:srgbClr val="DF0024"/>
                </a:solidFill>
              </a:defRPr>
            </a:lvl1pPr>
          </a:lstStyle>
          <a:p>
            <a:pPr>
              <a:defRPr/>
            </a:pPr>
            <a:r>
              <a:rPr lang="es-ES" altLang="es-ES" dirty="0"/>
              <a:t>Página </a:t>
            </a:r>
            <a:fld id="{B473CBEA-409A-4D4E-9D6B-C97112DABBFF}" type="slidenum">
              <a:rPr lang="es-ES" altLang="es-ES"/>
              <a:pPr>
                <a:defRPr/>
              </a:pPr>
              <a:t>‹#›</a:t>
            </a:fld>
            <a:endParaRPr lang="es-ES" altLang="es-ES" dirty="0"/>
          </a:p>
        </p:txBody>
      </p:sp>
      <p:sp>
        <p:nvSpPr>
          <p:cNvPr id="18" name="Rectangle 28"/>
          <p:cNvSpPr>
            <a:spLocks noGrp="1" noChangeArrowheads="1"/>
          </p:cNvSpPr>
          <p:nvPr>
            <p:ph type="ftr" sz="quarter" idx="24"/>
          </p:nvPr>
        </p:nvSpPr>
        <p:spPr/>
        <p:txBody>
          <a:bodyPr/>
          <a:lstStyle>
            <a:lvl1pPr algn="l" eaLnBrk="1" hangingPunct="1">
              <a:lnSpc>
                <a:spcPct val="90000"/>
              </a:lnSpc>
              <a:spcBef>
                <a:spcPct val="0"/>
              </a:spcBef>
              <a:tabLst>
                <a:tab pos="2517775" algn="r"/>
              </a:tabLst>
              <a:defRPr sz="800" u="none">
                <a:solidFill>
                  <a:srgbClr val="DF0024"/>
                </a:solidFill>
              </a:defRPr>
            </a:lvl1pPr>
          </a:lstStyle>
          <a:p>
            <a:pPr>
              <a:defRPr/>
            </a:pPr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97852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824413"/>
            <a:ext cx="14192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 rot="16200000">
            <a:off x="-749300" y="660400"/>
            <a:ext cx="17653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s-ES" dirty="0" smtClean="0">
              <a:solidFill>
                <a:schemeClr val="accent1"/>
              </a:solidFill>
              <a:latin typeface="+mj-lt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1500" u="none" dirty="0" smtClean="0">
                <a:solidFill>
                  <a:schemeClr val="accent1"/>
                </a:solidFill>
                <a:latin typeface="+mj-lt"/>
              </a:rPr>
              <a:t>www.gmv.com</a:t>
            </a:r>
          </a:p>
        </p:txBody>
      </p:sp>
      <p:pic>
        <p:nvPicPr>
          <p:cNvPr id="5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/>
          <a:stretch>
            <a:fillRect/>
          </a:stretch>
        </p:blipFill>
        <p:spPr bwMode="auto">
          <a:xfrm>
            <a:off x="2016125" y="0"/>
            <a:ext cx="5167313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95550" y="3270250"/>
            <a:ext cx="4208463" cy="736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4400" b="1" u="none" dirty="0" smtClean="0">
                <a:solidFill>
                  <a:schemeClr val="bg1"/>
                </a:solidFill>
                <a:latin typeface="+mj-lt"/>
              </a:rPr>
              <a:t>THANK YOU</a:t>
            </a:r>
            <a:endParaRPr lang="en-US" altLang="es-ES" b="1" u="none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s-ES" b="1" dirty="0" smtClean="0">
              <a:solidFill>
                <a:schemeClr val="bg1"/>
              </a:solidFill>
              <a:latin typeface="Avenir LT 55 Roman" pitchFamily="2" charset="0"/>
            </a:endParaRPr>
          </a:p>
        </p:txBody>
      </p:sp>
      <p:pic>
        <p:nvPicPr>
          <p:cNvPr id="7" name="Picture 15" descr="C:\__TRABAJOS\2015\07_julio\PPT_definitivos\redes\f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C:\__TRABAJOS\2015\07_julio\PPT_definitivos\redes\in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C:\__TRABAJOS\2015\07_julio\PPT_definitivos\redes\rss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C:\__TRABAJOS\2015\07_julio\PPT_definitivos\redes\t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C:\__TRABAJOS\2015\07_julio\PPT_definitivos\redes\y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C:\__TRABAJOS\2015\07_julio\PPT_definitivos\redes\blog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16513"/>
            <a:ext cx="1246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90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1C791-DCF5-4C6C-87D5-3409A071CC3B}" type="datetime1">
              <a:rPr lang="en-US" altLang="es-ES" smtClean="0"/>
              <a:t>11/27/2019</a:t>
            </a:fld>
            <a:endParaRPr lang="en-US" altLang="es-ES" dirty="0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ES" dirty="0"/>
              <a:t>Página </a:t>
            </a:r>
            <a:fld id="{303C6B55-F558-4D81-9EA6-AF807362D08A}" type="slidenum">
              <a:rPr lang="es-ES" altLang="es-ES"/>
              <a:pPr>
                <a:defRPr/>
              </a:pPr>
              <a:t>‹#›</a:t>
            </a:fld>
            <a:endParaRPr lang="es-ES" altLang="es-E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</p:spTree>
    <p:extLst>
      <p:ext uri="{BB962C8B-B14F-4D97-AF65-F5344CB8AC3E}">
        <p14:creationId xmlns:p14="http://schemas.microsoft.com/office/powerpoint/2010/main" val="2973060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0514" y="193146"/>
            <a:ext cx="8548687" cy="84137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79400" y="990865"/>
            <a:ext cx="8534400" cy="40666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36E64C-AC66-44D8-9124-57D04E939444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S" dirty="0" smtClean="0"/>
              <a:t>Page</a:t>
            </a:r>
            <a:r>
              <a:rPr lang="es-ES" altLang="es-ES" dirty="0" smtClean="0"/>
              <a:t> </a:t>
            </a:r>
            <a:fld id="{0D12C075-81FC-47F4-A989-2C1F3CABB4FF}" type="slidenum">
              <a:rPr lang="es-ES" altLang="es-ES"/>
              <a:pPr/>
              <a:t>‹#›</a:t>
            </a:fld>
            <a:endParaRPr lang="es-ES" alt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s-ES" smtClean="0"/>
              <a:t>GR740 User Day - AIR with GR740</a:t>
            </a:r>
            <a:endParaRPr lang="en-US" altLang="es-ES" dirty="0" smtClean="0"/>
          </a:p>
        </p:txBody>
      </p:sp>
    </p:spTree>
    <p:extLst>
      <p:ext uri="{BB962C8B-B14F-4D97-AF65-F5344CB8AC3E}">
        <p14:creationId xmlns:p14="http://schemas.microsoft.com/office/powerpoint/2010/main" val="333360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186113" y="5302250"/>
            <a:ext cx="7318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90000"/>
              </a:lnSpc>
              <a:spcBef>
                <a:spcPct val="0"/>
              </a:spcBef>
              <a:defRPr sz="800" u="none">
                <a:solidFill>
                  <a:srgbClr val="DF0024"/>
                </a:solidFill>
              </a:defRPr>
            </a:lvl1pPr>
          </a:lstStyle>
          <a:p>
            <a:pPr>
              <a:defRPr/>
            </a:pPr>
            <a:fld id="{6402E725-9289-4041-BA61-18B07980E364}" type="datetime1">
              <a:rPr lang="en-US" altLang="es-ES" smtClean="0"/>
              <a:t>11/27/2019</a:t>
            </a:fld>
            <a:endParaRPr lang="en-US" altLang="es-ES" dirty="0"/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17963" y="5302250"/>
            <a:ext cx="6604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0000"/>
              </a:lnSpc>
              <a:defRPr sz="800" u="none">
                <a:solidFill>
                  <a:srgbClr val="DF0024"/>
                </a:solidFill>
              </a:defRPr>
            </a:lvl1pPr>
          </a:lstStyle>
          <a:p>
            <a:pPr>
              <a:defRPr/>
            </a:pPr>
            <a:r>
              <a:rPr lang="es-ES" altLang="es-ES" dirty="0"/>
              <a:t>Página </a:t>
            </a:r>
            <a:fld id="{746E9906-F416-4AA8-A87C-8361AAD8FBC8}" type="slidenum">
              <a:rPr lang="es-ES" altLang="es-ES"/>
              <a:pPr>
                <a:defRPr/>
              </a:pPr>
              <a:t>‹#›</a:t>
            </a:fld>
            <a:endParaRPr lang="es-ES" altLang="es-ES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98450" y="5310188"/>
            <a:ext cx="25130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90000"/>
              </a:lnSpc>
              <a:spcBef>
                <a:spcPct val="0"/>
              </a:spcBef>
              <a:tabLst>
                <a:tab pos="2517775" algn="r"/>
              </a:tabLst>
              <a:defRPr sz="800" u="none">
                <a:solidFill>
                  <a:srgbClr val="DF0024"/>
                </a:solidFill>
              </a:defRPr>
            </a:lvl1pPr>
          </a:lstStyle>
          <a:p>
            <a:pPr>
              <a:defRPr/>
            </a:pPr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7813" y="1074738"/>
            <a:ext cx="8534400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103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290513" y="179388"/>
            <a:ext cx="854868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pic>
        <p:nvPicPr>
          <p:cNvPr id="1031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4857750"/>
            <a:ext cx="13731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2 Imagen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4802188"/>
            <a:ext cx="13731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13" r:id="rId1"/>
    <p:sldLayoutId id="2147485909" r:id="rId2"/>
    <p:sldLayoutId id="2147485914" r:id="rId3"/>
    <p:sldLayoutId id="2147485910" r:id="rId4"/>
    <p:sldLayoutId id="2147485911" r:id="rId5"/>
    <p:sldLayoutId id="2147485915" r:id="rId6"/>
    <p:sldLayoutId id="2147485916" r:id="rId7"/>
    <p:sldLayoutId id="2147485912" r:id="rId8"/>
    <p:sldLayoutId id="2147485917" r:id="rId9"/>
    <p:sldLayoutId id="2147485918" r:id="rId10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911225" algn="l"/>
          <a:tab pos="8170863" algn="r"/>
        </a:tabLst>
        <a:defRPr sz="2800" b="1">
          <a:solidFill>
            <a:srgbClr val="DF0024"/>
          </a:solidFill>
          <a:latin typeface="Verdana" pitchFamily="34" charset="0"/>
        </a:defRPr>
      </a:lvl9pPr>
    </p:titleStyle>
    <p:bodyStyle>
      <a:lvl1pPr algn="l" rtl="0" eaLnBrk="0" fontAlgn="base" hangingPunct="0">
        <a:lnSpc>
          <a:spcPct val="95000"/>
        </a:lnSpc>
        <a:spcBef>
          <a:spcPct val="50000"/>
        </a:spcBef>
        <a:spcAft>
          <a:spcPct val="20000"/>
        </a:spcAft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rgbClr val="8B8D8E"/>
        </a:buClr>
        <a:buSzPct val="80000"/>
        <a:buFont typeface="Wingdings" panose="05000000000000000000" pitchFamily="2" charset="2"/>
        <a:buChar char="n"/>
        <a:defRPr sz="1000">
          <a:solidFill>
            <a:schemeClr val="tx1"/>
          </a:solidFill>
          <a:latin typeface="+mn-lt"/>
        </a:defRPr>
      </a:lvl2pPr>
      <a:lvl3pPr marL="457200" indent="-2206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3pPr>
      <a:lvl4pPr marL="692150" indent="-2333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SzPct val="70000"/>
        <a:buChar char="•"/>
        <a:defRPr sz="1000">
          <a:solidFill>
            <a:schemeClr val="tx1"/>
          </a:solidFill>
          <a:latin typeface="+mn-lt"/>
        </a:defRPr>
      </a:lvl4pPr>
      <a:lvl5pPr marL="887413" indent="-193675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000">
          <a:solidFill>
            <a:schemeClr val="tx1"/>
          </a:solidFill>
          <a:latin typeface="+mn-lt"/>
        </a:defRPr>
      </a:lvl5pPr>
      <a:lvl6pPr marL="1344613" indent="-19367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600">
          <a:solidFill>
            <a:schemeClr val="tx1"/>
          </a:solidFill>
          <a:latin typeface="+mn-lt"/>
        </a:defRPr>
      </a:lvl6pPr>
      <a:lvl7pPr marL="1801813" indent="-19367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600">
          <a:solidFill>
            <a:schemeClr val="tx1"/>
          </a:solidFill>
          <a:latin typeface="+mn-lt"/>
        </a:defRPr>
      </a:lvl7pPr>
      <a:lvl8pPr marL="2259013" indent="-19367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600">
          <a:solidFill>
            <a:schemeClr val="tx1"/>
          </a:solidFill>
          <a:latin typeface="+mn-lt"/>
        </a:defRPr>
      </a:lvl8pPr>
      <a:lvl9pPr marL="2716213" indent="-193675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SzPct val="7000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em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png"/><Relationship Id="rId5" Type="http://schemas.openxmlformats.org/officeDocument/2006/relationships/image" Target="../media/image58.gif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s://www.youtube.com/user/infoGMV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linkedin.com/company/gmv" TargetMode="External"/><Relationship Id="rId12" Type="http://schemas.openxmlformats.org/officeDocument/2006/relationships/image" Target="../media/image9.png"/><Relationship Id="rId17" Type="http://schemas.openxmlformats.org/officeDocument/2006/relationships/hyperlink" Target="mailto:bmgomes@gmv.com" TargetMode="External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twitter.com/infoGMV" TargetMode="External"/><Relationship Id="rId5" Type="http://schemas.openxmlformats.org/officeDocument/2006/relationships/hyperlink" Target="https://www.facebook.com/infoGMV" TargetMode="External"/><Relationship Id="rId15" Type="http://schemas.openxmlformats.org/officeDocument/2006/relationships/hyperlink" Target="http://www.gmv.com/blog_gmv/language/en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://www.gmv.com/en/RSS" TargetMode="Externa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39713" y="647700"/>
            <a:ext cx="575468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4400" b="1" u="none" dirty="0" smtClean="0">
                <a:solidFill>
                  <a:schemeClr val="accent1"/>
                </a:solidFill>
                <a:latin typeface="+mn-lt"/>
              </a:rPr>
              <a:t>AIR Hypervisor </a:t>
            </a:r>
            <a:r>
              <a:rPr lang="en-US" sz="4400" b="1" u="none" dirty="0">
                <a:solidFill>
                  <a:schemeClr val="accent1"/>
                </a:solidFill>
                <a:latin typeface="+mn-lt"/>
              </a:rPr>
              <a:t>using </a:t>
            </a:r>
            <a:r>
              <a:rPr lang="en-US" sz="4400" b="1" u="none" dirty="0" smtClean="0">
                <a:solidFill>
                  <a:schemeClr val="accent1"/>
                </a:solidFill>
                <a:latin typeface="+mn-lt"/>
              </a:rPr>
              <a:t>GR740 and N2X</a:t>
            </a:r>
            <a:endParaRPr lang="en-US" altLang="es-ES" sz="4400" b="1" u="none" dirty="0" smtClean="0">
              <a:solidFill>
                <a:srgbClr val="DF0024"/>
              </a:solidFill>
              <a:latin typeface="+mj-lt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2575" y="230188"/>
            <a:ext cx="398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3000" b="1" u="none" dirty="0" smtClean="0">
                <a:latin typeface="+mj-lt"/>
              </a:rPr>
              <a:t>GR740 User Day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AF07-0355-42B7-BE29-2B7645D3CDE9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16052"/>
            <a:ext cx="854868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EMULATE GR740</a:t>
            </a:r>
          </a:p>
        </p:txBody>
      </p:sp>
      <p:sp>
        <p:nvSpPr>
          <p:cNvPr id="11" name="5 Marcador de pie de página"/>
          <p:cNvSpPr txBox="1">
            <a:spLocks/>
          </p:cNvSpPr>
          <p:nvPr/>
        </p:nvSpPr>
        <p:spPr bwMode="gray">
          <a:xfrm>
            <a:off x="298450" y="162065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9400" y="1012825"/>
            <a:ext cx="85344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2pPr>
            <a:lvl3pPr marL="457200" indent="-2206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692150" indent="-2333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8874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800" dirty="0" smtClean="0"/>
              <a:t>Same Functional behaviour </a:t>
            </a:r>
            <a:r>
              <a:rPr lang="en-GB" sz="1800" dirty="0"/>
              <a:t>of the </a:t>
            </a:r>
            <a:r>
              <a:rPr lang="en-GB" sz="1800" dirty="0" smtClean="0"/>
              <a:t>OBSW</a:t>
            </a:r>
          </a:p>
          <a:p>
            <a:pPr>
              <a:lnSpc>
                <a:spcPct val="85000"/>
              </a:lnSpc>
            </a:pPr>
            <a:r>
              <a:rPr lang="en-GB" altLang="es-ES" sz="1800" dirty="0" smtClean="0"/>
              <a:t>Same time profile of execution OBSW</a:t>
            </a:r>
          </a:p>
          <a:p>
            <a:pPr>
              <a:lnSpc>
                <a:spcPct val="85000"/>
              </a:lnSpc>
            </a:pPr>
            <a:r>
              <a:rPr lang="en-GB" altLang="es-ES" sz="1800" kern="0" dirty="0" smtClean="0"/>
              <a:t>Same TSIM like interface to user</a:t>
            </a:r>
          </a:p>
          <a:p>
            <a:pPr>
              <a:lnSpc>
                <a:spcPct val="85000"/>
              </a:lnSpc>
            </a:pPr>
            <a:r>
              <a:rPr lang="en-GB" altLang="es-ES" sz="1800" kern="0" dirty="0" smtClean="0"/>
              <a:t>Same impact of SW running on other cores/partitions</a:t>
            </a:r>
            <a:endParaRPr lang="en-US" altLang="es-ES" sz="1800" kern="0" dirty="0"/>
          </a:p>
        </p:txBody>
      </p:sp>
      <p:pic>
        <p:nvPicPr>
          <p:cNvPr id="9" name="Picture 2" descr="http://erc.europa.eu/sites/default/files/host_institutions/logos/bcs_es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32" y="4828264"/>
            <a:ext cx="559257" cy="71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87" y="4828264"/>
            <a:ext cx="1091120" cy="712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89" y="3835618"/>
            <a:ext cx="917073" cy="977181"/>
          </a:xfrm>
          <a:prstGeom prst="rect">
            <a:avLst/>
          </a:prstGeom>
        </p:spPr>
      </p:pic>
      <p:sp>
        <p:nvSpPr>
          <p:cNvPr id="3" name="Plus 2"/>
          <p:cNvSpPr/>
          <p:nvPr/>
        </p:nvSpPr>
        <p:spPr bwMode="auto">
          <a:xfrm>
            <a:off x="2877129" y="4038458"/>
            <a:ext cx="614364" cy="571500"/>
          </a:xfrm>
          <a:prstGeom prst="mathPlus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i="0" u="none" strike="noStrike" normalizeH="0" baseline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026" name="Picture 2" descr="http://www.esc-aerospace.com/wp-content/uploads/2012/11/Flight-SW-e13623978227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575" y="3898012"/>
            <a:ext cx="1993900" cy="85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775457" y="3968235"/>
            <a:ext cx="1138236" cy="71194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</a:rPr>
              <a:t>OBSW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8" name="Equal 7"/>
          <p:cNvSpPr/>
          <p:nvPr/>
        </p:nvSpPr>
        <p:spPr bwMode="auto">
          <a:xfrm>
            <a:off x="5172258" y="4040430"/>
            <a:ext cx="524668" cy="571500"/>
          </a:xfrm>
          <a:prstGeom prst="mathEqual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658" y="2778757"/>
            <a:ext cx="1185333" cy="889000"/>
          </a:xfrm>
          <a:prstGeom prst="rect">
            <a:avLst/>
          </a:prstGeom>
        </p:spPr>
      </p:pic>
      <p:sp>
        <p:nvSpPr>
          <p:cNvPr id="17" name="Plus 16"/>
          <p:cNvSpPr/>
          <p:nvPr/>
        </p:nvSpPr>
        <p:spPr bwMode="auto">
          <a:xfrm>
            <a:off x="2876046" y="2969352"/>
            <a:ext cx="614364" cy="571500"/>
          </a:xfrm>
          <a:prstGeom prst="mathPlus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i="0" u="none" strike="noStrike" normalizeH="0" baseline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18" name="Picture 2" descr="http://www.esc-aerospace.com/wp-content/uploads/2012/11/Flight-SW-e136239782273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492" y="2828906"/>
            <a:ext cx="1993900" cy="85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3774374" y="2899129"/>
            <a:ext cx="1138236" cy="71194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erdana" pitchFamily="34" charset="0"/>
              </a:rPr>
              <a:t>OBSW</a:t>
            </a:r>
            <a:endParaRPr kumimoji="0" lang="pt-PT" sz="2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  <p:sp>
        <p:nvSpPr>
          <p:cNvPr id="20" name="Equal 19"/>
          <p:cNvSpPr/>
          <p:nvPr/>
        </p:nvSpPr>
        <p:spPr bwMode="auto">
          <a:xfrm>
            <a:off x="5171175" y="2971324"/>
            <a:ext cx="524668" cy="571500"/>
          </a:xfrm>
          <a:prstGeom prst="mathEqual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0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7F3C-5065-4FDD-B742-6F2EBEE9AE59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16052"/>
            <a:ext cx="854868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HAIR Emulation – Binary Timing Mode</a:t>
            </a:r>
          </a:p>
        </p:txBody>
      </p:sp>
      <p:sp>
        <p:nvSpPr>
          <p:cNvPr id="11" name="5 Marcador de pie de página"/>
          <p:cNvSpPr txBox="1">
            <a:spLocks/>
          </p:cNvSpPr>
          <p:nvPr/>
        </p:nvSpPr>
        <p:spPr bwMode="gray">
          <a:xfrm>
            <a:off x="298450" y="162065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EMULATOR DESCRIPTION</a:t>
            </a:r>
          </a:p>
        </p:txBody>
      </p:sp>
      <p:pic>
        <p:nvPicPr>
          <p:cNvPr id="9" name="Picture 2" descr="http://erc.europa.eu/sites/default/files/host_institutions/logos/bcs_es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32" y="4828264"/>
            <a:ext cx="559257" cy="71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87" y="4828264"/>
            <a:ext cx="1091120" cy="7120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341" y="744914"/>
            <a:ext cx="6378044" cy="2957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715301" y="3821373"/>
            <a:ext cx="1037230" cy="89088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Verdana" pitchFamily="34" charset="0"/>
              </a:rPr>
              <a:t>Hairdresser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Arrow Connector 19"/>
          <p:cNvCxnSpPr>
            <a:stCxn id="8" idx="0"/>
          </p:cNvCxnSpPr>
          <p:nvPr/>
        </p:nvCxnSpPr>
        <p:spPr bwMode="auto">
          <a:xfrm flipV="1">
            <a:off x="5233916" y="3405116"/>
            <a:ext cx="1221475" cy="416257"/>
          </a:xfrm>
          <a:prstGeom prst="straightConnector1">
            <a:avLst/>
          </a:prstGeom>
          <a:noFill/>
          <a:ln w="4445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lowchart: Document 23"/>
          <p:cNvSpPr/>
          <p:nvPr/>
        </p:nvSpPr>
        <p:spPr bwMode="auto">
          <a:xfrm>
            <a:off x="1554318" y="3912358"/>
            <a:ext cx="1025995" cy="707409"/>
          </a:xfrm>
          <a:prstGeom prst="flowChartDocument">
            <a:avLst/>
          </a:prstGeom>
          <a:gradFill>
            <a:gsLst>
              <a:gs pos="0">
                <a:srgbClr val="00B0F0"/>
              </a:gs>
              <a:gs pos="100000">
                <a:srgbClr val="92D050"/>
              </a:gs>
            </a:gsLst>
            <a:lin ang="5400000" scaled="1"/>
          </a:gradFill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800" dirty="0" smtClean="0">
                <a:solidFill>
                  <a:sysClr val="windowText" lastClr="000000"/>
                </a:solidFill>
                <a:latin typeface="Verdana" pitchFamily="34" charset="0"/>
              </a:rPr>
              <a:t>Execution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800" dirty="0" smtClean="0">
                <a:solidFill>
                  <a:sysClr val="windowText" lastClr="000000"/>
                </a:solidFill>
                <a:latin typeface="Verdana" pitchFamily="34" charset="0"/>
              </a:rPr>
              <a:t>Profile DB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Verdana" pitchFamily="34" charset="0"/>
            </a:endParaRPr>
          </a:p>
        </p:txBody>
      </p:sp>
      <p:cxnSp>
        <p:nvCxnSpPr>
          <p:cNvPr id="25" name="Straight Arrow Connector 24"/>
          <p:cNvCxnSpPr>
            <a:endCxn id="24" idx="0"/>
          </p:cNvCxnSpPr>
          <p:nvPr/>
        </p:nvCxnSpPr>
        <p:spPr bwMode="auto">
          <a:xfrm flipH="1">
            <a:off x="2067316" y="2852382"/>
            <a:ext cx="2396988" cy="1059976"/>
          </a:xfrm>
          <a:prstGeom prst="straightConnector1">
            <a:avLst/>
          </a:prstGeom>
          <a:noFill/>
          <a:ln w="44450" cap="rnd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Flowchart: Alternate Process 36"/>
          <p:cNvSpPr/>
          <p:nvPr/>
        </p:nvSpPr>
        <p:spPr bwMode="auto">
          <a:xfrm>
            <a:off x="6271146" y="3821373"/>
            <a:ext cx="1132764" cy="890885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900" dirty="0" smtClean="0">
                <a:solidFill>
                  <a:sysClr val="windowText" lastClr="000000"/>
                </a:solidFill>
                <a:latin typeface="Verdana" pitchFamily="34" charset="0"/>
              </a:rPr>
              <a:t>OBSW Source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9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Verdana" pitchFamily="34" charset="0"/>
              </a:rPr>
              <a:t>AIR</a:t>
            </a:r>
            <a:r>
              <a:rPr kumimoji="0" lang="en-GB" sz="900" b="0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Verdana" pitchFamily="34" charset="0"/>
              </a:rPr>
              <a:t> </a:t>
            </a:r>
            <a:r>
              <a:rPr kumimoji="0" lang="en-GB" sz="900" b="0" i="0" u="none" strike="noStrike" cap="none" normalizeH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Verdana" pitchFamily="34" charset="0"/>
              </a:rPr>
              <a:t>Config</a:t>
            </a:r>
            <a:r>
              <a:rPr kumimoji="0" lang="en-GB" sz="900" b="0" i="0" u="none" strike="noStrike" cap="none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Verdana" pitchFamily="34" charset="0"/>
              </a:rPr>
              <a:t>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900" baseline="0" dirty="0" smtClean="0">
                <a:solidFill>
                  <a:sysClr val="windowText" lastClr="000000"/>
                </a:solidFill>
                <a:latin typeface="Verdana" pitchFamily="34" charset="0"/>
              </a:rPr>
              <a:t>(XML)</a:t>
            </a:r>
            <a:endParaRPr kumimoji="0" lang="pt-PT" sz="9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Verdana" pitchFamily="34" charset="0"/>
            </a:endParaRPr>
          </a:p>
        </p:txBody>
      </p:sp>
      <p:sp>
        <p:nvSpPr>
          <p:cNvPr id="38" name="Flowchart: Document 37"/>
          <p:cNvSpPr/>
          <p:nvPr/>
        </p:nvSpPr>
        <p:spPr bwMode="auto">
          <a:xfrm>
            <a:off x="3242829" y="3804244"/>
            <a:ext cx="1025995" cy="890885"/>
          </a:xfrm>
          <a:prstGeom prst="flowChartDocumen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45720" tIns="45720" rIns="4572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latin typeface="Verdana" pitchFamily="34" charset="0"/>
              </a:rPr>
              <a:t>HAIR Configuration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800" dirty="0" smtClean="0">
                <a:solidFill>
                  <a:sysClr val="windowText" lastClr="000000"/>
                </a:solidFill>
                <a:latin typeface="Verdana" pitchFamily="34" charset="0"/>
              </a:rPr>
              <a:t>Script File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ysClr val="windowText" lastClr="000000"/>
              </a:solidFill>
              <a:effectLst/>
              <a:latin typeface="Verdana" pitchFamily="34" charset="0"/>
            </a:endParaRPr>
          </a:p>
        </p:txBody>
      </p:sp>
      <p:cxnSp>
        <p:nvCxnSpPr>
          <p:cNvPr id="39" name="Straight Arrow Connector 38"/>
          <p:cNvCxnSpPr>
            <a:stCxn id="37" idx="1"/>
          </p:cNvCxnSpPr>
          <p:nvPr/>
        </p:nvCxnSpPr>
        <p:spPr bwMode="auto">
          <a:xfrm flipH="1">
            <a:off x="5752531" y="4266816"/>
            <a:ext cx="518615" cy="0"/>
          </a:xfrm>
          <a:prstGeom prst="straightConnector1">
            <a:avLst/>
          </a:prstGeom>
          <a:noFill/>
          <a:ln w="4445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/>
          <p:cNvCxnSpPr>
            <a:stCxn id="38" idx="3"/>
          </p:cNvCxnSpPr>
          <p:nvPr/>
        </p:nvCxnSpPr>
        <p:spPr bwMode="auto">
          <a:xfrm>
            <a:off x="4268824" y="4249687"/>
            <a:ext cx="446477" cy="17129"/>
          </a:xfrm>
          <a:prstGeom prst="straightConnector1">
            <a:avLst/>
          </a:prstGeom>
          <a:noFill/>
          <a:ln w="44450" cap="rnd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59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FDB4-6262-4C89-A596-B2D6FA6546B2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16052"/>
            <a:ext cx="854868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Accurate Timing</a:t>
            </a:r>
          </a:p>
        </p:txBody>
      </p:sp>
      <p:sp>
        <p:nvSpPr>
          <p:cNvPr id="11" name="5 Marcador de pie de página"/>
          <p:cNvSpPr txBox="1">
            <a:spLocks/>
          </p:cNvSpPr>
          <p:nvPr/>
        </p:nvSpPr>
        <p:spPr bwMode="gray">
          <a:xfrm>
            <a:off x="298450" y="162065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</p:txBody>
      </p:sp>
      <p:pic>
        <p:nvPicPr>
          <p:cNvPr id="9" name="Picture 2" descr="http://erc.europa.eu/sites/default/files/host_institutions/logos/bcs_es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832" y="4828264"/>
            <a:ext cx="559257" cy="71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87" y="4828264"/>
            <a:ext cx="1091120" cy="712007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2491739"/>
            <a:ext cx="3169919" cy="223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458" y="162066"/>
            <a:ext cx="3316600" cy="2334056"/>
          </a:xfrm>
          <a:prstGeom prst="rect">
            <a:avLst/>
          </a:prstGeom>
        </p:spPr>
      </p:pic>
      <p:pic>
        <p:nvPicPr>
          <p:cNvPr id="13" name="Picture 12" descr="C:\Users\André\Desktop\TESE PC\Relatorio_V1.5\Figures\Hairgui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"/>
          <a:stretch/>
        </p:blipFill>
        <p:spPr bwMode="auto">
          <a:xfrm>
            <a:off x="290513" y="1154396"/>
            <a:ext cx="5355742" cy="402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8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DF0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 rot="16200000">
            <a:off x="-1339056" y="2234406"/>
            <a:ext cx="48577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6400" b="1" u="none" dirty="0" smtClean="0">
                <a:solidFill>
                  <a:schemeClr val="bg1"/>
                </a:solidFill>
                <a:latin typeface="+mj-lt"/>
              </a:rPr>
              <a:t>NGT-ATB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 rot="16200000">
            <a:off x="-986631" y="1502569"/>
            <a:ext cx="27749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3000" b="1" u="none" dirty="0" smtClean="0">
                <a:latin typeface="+mj-lt"/>
              </a:rPr>
              <a:t>GR740 WITH</a:t>
            </a:r>
          </a:p>
        </p:txBody>
      </p:sp>
      <p:pic>
        <p:nvPicPr>
          <p:cNvPr id="34821" name="Picture 91" descr="Z:\Logos\LOGOTIPOS_GMV\GMV_Logo\PhotoshopCS2\RGB\jpgs\GMV_BckgRGBro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4813300"/>
            <a:ext cx="13541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013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04CD-01ED-4731-9FAE-3803FE238F99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16052"/>
            <a:ext cx="854868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ATB for Next Generation Launcher</a:t>
            </a:r>
          </a:p>
        </p:txBody>
      </p:sp>
      <p:sp>
        <p:nvSpPr>
          <p:cNvPr id="11" name="5 Marcador de pie de página"/>
          <p:cNvSpPr txBox="1">
            <a:spLocks/>
          </p:cNvSpPr>
          <p:nvPr/>
        </p:nvSpPr>
        <p:spPr bwMode="gray">
          <a:xfrm>
            <a:off x="298450" y="162065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3213" y="960845"/>
            <a:ext cx="8534400" cy="4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2pPr>
            <a:lvl3pPr marL="457200" indent="-2206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692150" indent="-2333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8874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1800" u="none" dirty="0" smtClean="0"/>
              <a:t>Implementation of a ADR use case running at ESTEC ATB with GR740</a:t>
            </a:r>
          </a:p>
          <a:p>
            <a:pPr>
              <a:lnSpc>
                <a:spcPct val="85000"/>
              </a:lnSpc>
            </a:pPr>
            <a:endParaRPr lang="en-US" altLang="es-ES" sz="1800" u="none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944" y="4849813"/>
            <a:ext cx="1809750" cy="657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r="4918"/>
          <a:stretch/>
        </p:blipFill>
        <p:spPr>
          <a:xfrm>
            <a:off x="618331" y="1463652"/>
            <a:ext cx="7799387" cy="34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" y="485023"/>
            <a:ext cx="10356850" cy="5749643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E62B6-96CD-40C2-842A-7EA86DA9DC2E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16052"/>
            <a:ext cx="854868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Active Debris Removal Use</a:t>
            </a:r>
          </a:p>
        </p:txBody>
      </p:sp>
      <p:sp>
        <p:nvSpPr>
          <p:cNvPr id="11" name="5 Marcador de pie de página"/>
          <p:cNvSpPr txBox="1">
            <a:spLocks/>
          </p:cNvSpPr>
          <p:nvPr/>
        </p:nvSpPr>
        <p:spPr bwMode="gray">
          <a:xfrm>
            <a:off x="298450" y="162065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CASE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90513" y="973545"/>
            <a:ext cx="8534400" cy="4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2pPr>
            <a:lvl3pPr marL="457200" indent="-2206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692150" indent="-2333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8874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altLang="es-ES" sz="1800" u="none" dirty="0" smtClean="0"/>
              <a:t>GR740 provide enough computation power for a complex GNC algorithm</a:t>
            </a:r>
            <a:endParaRPr lang="en-US" altLang="es-ES" sz="1800" u="none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944" y="4849813"/>
            <a:ext cx="18097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132A1-BCEF-4900-A3F8-DCA88F3473D1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16052"/>
            <a:ext cx="854868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Integration with all Testbed tools</a:t>
            </a:r>
          </a:p>
        </p:txBody>
      </p:sp>
      <p:sp>
        <p:nvSpPr>
          <p:cNvPr id="11" name="5 Marcador de pie de página"/>
          <p:cNvSpPr txBox="1">
            <a:spLocks/>
          </p:cNvSpPr>
          <p:nvPr/>
        </p:nvSpPr>
        <p:spPr bwMode="gray">
          <a:xfrm>
            <a:off x="298450" y="162065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97656" y="884013"/>
            <a:ext cx="8534400" cy="4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2pPr>
            <a:lvl3pPr marL="457200" indent="-2206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692150" indent="-2333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8874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altLang="es-ES" sz="1800" u="none" dirty="0" smtClean="0"/>
              <a:t>Binary image created with </a:t>
            </a:r>
            <a:r>
              <a:rPr lang="en-GB" altLang="es-ES" sz="1800" u="none" dirty="0" err="1" smtClean="0"/>
              <a:t>Matlab</a:t>
            </a:r>
            <a:r>
              <a:rPr lang="en-GB" altLang="es-ES" sz="1800" u="none" dirty="0"/>
              <a:t> </a:t>
            </a:r>
            <a:r>
              <a:rPr lang="en-GB" altLang="es-ES" sz="1800" u="none" dirty="0" smtClean="0"/>
              <a:t>and TASTE.</a:t>
            </a:r>
          </a:p>
          <a:p>
            <a:pPr>
              <a:lnSpc>
                <a:spcPct val="85000"/>
              </a:lnSpc>
            </a:pPr>
            <a:r>
              <a:rPr lang="en-GB" altLang="es-ES" sz="1800" u="none" kern="0" dirty="0" smtClean="0"/>
              <a:t>Execution in full SVF/AIV environment.</a:t>
            </a:r>
            <a:endParaRPr lang="en-US" altLang="es-ES" sz="1800" u="none" kern="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944" y="4849813"/>
            <a:ext cx="1809750" cy="6572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31" y="1511935"/>
            <a:ext cx="5005081" cy="324442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52" y="1578051"/>
            <a:ext cx="3207774" cy="3178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28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DF0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 rot="16200000">
            <a:off x="-1339056" y="2234406"/>
            <a:ext cx="48577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6400" b="1" u="none" dirty="0" smtClean="0">
                <a:solidFill>
                  <a:schemeClr val="bg1"/>
                </a:solidFill>
                <a:latin typeface="+mj-lt"/>
              </a:rPr>
              <a:t>VERI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6400" b="1" u="none" dirty="0" smtClean="0">
                <a:solidFill>
                  <a:schemeClr val="bg1"/>
                </a:solidFill>
                <a:latin typeface="+mj-lt"/>
              </a:rPr>
              <a:t>COCOS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 rot="16200000">
            <a:off x="-986631" y="1502569"/>
            <a:ext cx="27749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3000" b="1" u="none" dirty="0" smtClean="0">
                <a:latin typeface="+mj-lt"/>
              </a:rPr>
              <a:t>GR740 WITH</a:t>
            </a:r>
          </a:p>
        </p:txBody>
      </p:sp>
      <p:pic>
        <p:nvPicPr>
          <p:cNvPr id="38917" name="Picture 91" descr="Z:\Logos\LOGOTIPOS_GMV\GMV_Logo\PhotoshopCS2\RGB\jpgs\GMV_BckgRGBro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4813300"/>
            <a:ext cx="13541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8CF8-DF74-480B-B7A9-7B658582BE8E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16052"/>
            <a:ext cx="854868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VERICOCOS </a:t>
            </a:r>
            <a:r>
              <a:rPr lang="en-US" dirty="0"/>
              <a:t>T</a:t>
            </a:r>
            <a:r>
              <a:rPr lang="en-US" dirty="0" smtClean="0"/>
              <a:t>oolchain</a:t>
            </a:r>
            <a:endParaRPr lang="en-US" dirty="0" smtClean="0"/>
          </a:p>
        </p:txBody>
      </p:sp>
      <p:sp>
        <p:nvSpPr>
          <p:cNvPr id="11" name="5 Marcador de pie de página"/>
          <p:cNvSpPr txBox="1">
            <a:spLocks/>
          </p:cNvSpPr>
          <p:nvPr/>
        </p:nvSpPr>
        <p:spPr bwMode="gray">
          <a:xfrm>
            <a:off x="298450" y="162065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</a:p>
        </p:txBody>
      </p:sp>
      <p:pic>
        <p:nvPicPr>
          <p:cNvPr id="32" name="Image 205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t="1" r="19675" b="16803"/>
          <a:stretch/>
        </p:blipFill>
        <p:spPr bwMode="auto">
          <a:xfrm>
            <a:off x="2565742" y="1169268"/>
            <a:ext cx="3676650" cy="3296761"/>
          </a:xfrm>
          <a:prstGeom prst="rect">
            <a:avLst/>
          </a:prstGeom>
          <a:noFill/>
        </p:spPr>
      </p:pic>
      <p:sp>
        <p:nvSpPr>
          <p:cNvPr id="33" name="TextBox 19"/>
          <p:cNvSpPr txBox="1"/>
          <p:nvPr/>
        </p:nvSpPr>
        <p:spPr>
          <a:xfrm>
            <a:off x="1575832" y="1888586"/>
            <a:ext cx="98991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pt-PT" sz="1200" dirty="0" smtClean="0">
                <a:latin typeface="Arial Narrow" panose="020B0606020202030204" pitchFamily="34" charset="0"/>
              </a:rPr>
              <a:t>AAML Editor</a:t>
            </a:r>
          </a:p>
        </p:txBody>
      </p:sp>
      <p:sp>
        <p:nvSpPr>
          <p:cNvPr id="34" name="TextBox 20"/>
          <p:cNvSpPr txBox="1"/>
          <p:nvPr/>
        </p:nvSpPr>
        <p:spPr>
          <a:xfrm>
            <a:off x="1557001" y="3536160"/>
            <a:ext cx="102757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pt-PT" sz="1200" dirty="0" smtClean="0">
                <a:latin typeface="Arial Narrow" panose="020B0606020202030204" pitchFamily="34" charset="0"/>
              </a:rPr>
              <a:t>OSRA Editor</a:t>
            </a:r>
          </a:p>
        </p:txBody>
      </p:sp>
      <p:sp>
        <p:nvSpPr>
          <p:cNvPr id="35" name="Left Brace 34"/>
          <p:cNvSpPr/>
          <p:nvPr/>
        </p:nvSpPr>
        <p:spPr>
          <a:xfrm>
            <a:off x="2422867" y="2987894"/>
            <a:ext cx="142875" cy="14019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36" name="Left Brace 35"/>
          <p:cNvSpPr/>
          <p:nvPr/>
        </p:nvSpPr>
        <p:spPr>
          <a:xfrm>
            <a:off x="2422866" y="1202896"/>
            <a:ext cx="142876" cy="16483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37" name="Left Brace 36"/>
          <p:cNvSpPr/>
          <p:nvPr/>
        </p:nvSpPr>
        <p:spPr>
          <a:xfrm rot="16200000">
            <a:off x="2848625" y="4299027"/>
            <a:ext cx="154717" cy="4887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38" name="Left Brace 37"/>
          <p:cNvSpPr/>
          <p:nvPr/>
        </p:nvSpPr>
        <p:spPr>
          <a:xfrm rot="5400000">
            <a:off x="5481974" y="673968"/>
            <a:ext cx="95250" cy="8953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39" name="TextBox 24"/>
          <p:cNvSpPr txBox="1"/>
          <p:nvPr/>
        </p:nvSpPr>
        <p:spPr>
          <a:xfrm>
            <a:off x="3820437" y="835428"/>
            <a:ext cx="139961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pt-PT" sz="1200" dirty="0" smtClean="0">
                <a:latin typeface="Arial Narrow" panose="020B0606020202030204" pitchFamily="34" charset="0"/>
              </a:rPr>
              <a:t>OpenGeode (SDL)</a:t>
            </a:r>
          </a:p>
        </p:txBody>
      </p:sp>
      <p:sp>
        <p:nvSpPr>
          <p:cNvPr id="40" name="TextBox 25"/>
          <p:cNvSpPr txBox="1"/>
          <p:nvPr/>
        </p:nvSpPr>
        <p:spPr>
          <a:xfrm>
            <a:off x="5166394" y="835429"/>
            <a:ext cx="100852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pt-PT" sz="1200" dirty="0" smtClean="0">
                <a:latin typeface="Arial Narrow" panose="020B0606020202030204" pitchFamily="34" charset="0"/>
              </a:rPr>
              <a:t>MSC Editor </a:t>
            </a:r>
          </a:p>
        </p:txBody>
      </p:sp>
      <p:sp>
        <p:nvSpPr>
          <p:cNvPr id="41" name="Right Brace 40"/>
          <p:cNvSpPr/>
          <p:nvPr/>
        </p:nvSpPr>
        <p:spPr>
          <a:xfrm>
            <a:off x="6242392" y="2987894"/>
            <a:ext cx="125407" cy="14019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42" name="TextBox 26"/>
          <p:cNvSpPr txBox="1"/>
          <p:nvPr/>
        </p:nvSpPr>
        <p:spPr>
          <a:xfrm>
            <a:off x="6394791" y="3536160"/>
            <a:ext cx="1192208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pt-PT" sz="1200" dirty="0" smtClean="0">
                <a:latin typeface="Arial Narrow" panose="020B0606020202030204" pitchFamily="34" charset="0"/>
              </a:rPr>
              <a:t>SOIS EDS Tool</a:t>
            </a:r>
          </a:p>
        </p:txBody>
      </p:sp>
      <p:sp>
        <p:nvSpPr>
          <p:cNvPr id="43" name="Left Brace 42"/>
          <p:cNvSpPr/>
          <p:nvPr/>
        </p:nvSpPr>
        <p:spPr>
          <a:xfrm rot="5400000">
            <a:off x="4434224" y="673968"/>
            <a:ext cx="95250" cy="8953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44" name="Left Brace 43"/>
          <p:cNvSpPr/>
          <p:nvPr/>
        </p:nvSpPr>
        <p:spPr>
          <a:xfrm rot="16200000">
            <a:off x="3543951" y="4296709"/>
            <a:ext cx="154717" cy="4887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 b="1" dirty="0"/>
          </a:p>
        </p:txBody>
      </p:sp>
      <p:sp>
        <p:nvSpPr>
          <p:cNvPr id="45" name="Left Brace 44"/>
          <p:cNvSpPr/>
          <p:nvPr/>
        </p:nvSpPr>
        <p:spPr>
          <a:xfrm rot="16200000">
            <a:off x="4198524" y="4289408"/>
            <a:ext cx="154717" cy="4887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46" name="TextBox 31"/>
          <p:cNvSpPr txBox="1"/>
          <p:nvPr/>
        </p:nvSpPr>
        <p:spPr>
          <a:xfrm>
            <a:off x="2226177" y="4602573"/>
            <a:ext cx="139961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pt-PT" sz="1200" dirty="0" smtClean="0">
                <a:latin typeface="Arial Narrow" panose="020B0606020202030204" pitchFamily="34" charset="0"/>
              </a:rPr>
              <a:t>OpenGeode (SDL)</a:t>
            </a:r>
          </a:p>
        </p:txBody>
      </p:sp>
      <p:sp>
        <p:nvSpPr>
          <p:cNvPr id="47" name="TextBox 32"/>
          <p:cNvSpPr txBox="1"/>
          <p:nvPr/>
        </p:nvSpPr>
        <p:spPr>
          <a:xfrm>
            <a:off x="3395999" y="4601677"/>
            <a:ext cx="501610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pt-PT" sz="1200" dirty="0" smtClean="0">
                <a:latin typeface="Arial Narrow" panose="020B0606020202030204" pitchFamily="34" charset="0"/>
              </a:rPr>
              <a:t>SCM</a:t>
            </a:r>
          </a:p>
        </p:txBody>
      </p:sp>
      <p:sp>
        <p:nvSpPr>
          <p:cNvPr id="48" name="TextBox 33"/>
          <p:cNvSpPr txBox="1"/>
          <p:nvPr/>
        </p:nvSpPr>
        <p:spPr>
          <a:xfrm>
            <a:off x="3829962" y="4593047"/>
            <a:ext cx="139961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F0"/>
              </a:buClr>
            </a:pPr>
            <a:r>
              <a:rPr lang="pt-PT" sz="1200" dirty="0" smtClean="0">
                <a:latin typeface="Arial Narrow" panose="020B0606020202030204" pitchFamily="34" charset="0"/>
              </a:rPr>
              <a:t>Matlab / Simulink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392" y="4940753"/>
            <a:ext cx="1258667" cy="486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4940753"/>
            <a:ext cx="1077671" cy="4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D4DA3-48CB-4D9C-A9E6-3C5CC66B3610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16052"/>
            <a:ext cx="854868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IXV Use Case</a:t>
            </a:r>
          </a:p>
        </p:txBody>
      </p:sp>
      <p:sp>
        <p:nvSpPr>
          <p:cNvPr id="11" name="5 Marcador de pie de página"/>
          <p:cNvSpPr txBox="1">
            <a:spLocks/>
          </p:cNvSpPr>
          <p:nvPr/>
        </p:nvSpPr>
        <p:spPr bwMode="gray">
          <a:xfrm>
            <a:off x="298450" y="162065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MODELLING DESCRIPTION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46" y="693419"/>
            <a:ext cx="6895654" cy="40031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392" y="4940753"/>
            <a:ext cx="1258667" cy="4861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4940753"/>
            <a:ext cx="1077671" cy="4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 idx="4294967295"/>
          </p:nvPr>
        </p:nvSpPr>
        <p:spPr>
          <a:xfrm rot="16200000">
            <a:off x="-1487488" y="1952626"/>
            <a:ext cx="3851275" cy="527050"/>
          </a:xfrm>
        </p:spPr>
        <p:txBody>
          <a:bodyPr/>
          <a:lstStyle/>
          <a:p>
            <a:pPr algn="r" eaLnBrk="1" hangingPunct="1"/>
            <a:r>
              <a:rPr lang="en-US" altLang="es-ES" sz="4800" dirty="0" smtClean="0">
                <a:solidFill>
                  <a:schemeClr val="accent1"/>
                </a:solidFill>
              </a:rPr>
              <a:t>CONTENTS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392238" y="239712"/>
            <a:ext cx="4656137" cy="341026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es-ES" dirty="0" smtClean="0">
                <a:latin typeface="+mj-lt"/>
              </a:rPr>
              <a:t>AIR Overview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s-ES" dirty="0" smtClean="0">
                <a:latin typeface="+mj-lt"/>
              </a:rPr>
              <a:t>MULTIMA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s-ES" dirty="0" smtClean="0">
                <a:latin typeface="+mj-lt"/>
              </a:rPr>
              <a:t>HAIR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s-ES" dirty="0" smtClean="0">
                <a:latin typeface="+mj-lt"/>
              </a:rPr>
              <a:t>NGT-ATB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s-ES" dirty="0" smtClean="0">
                <a:latin typeface="+mj-lt"/>
              </a:rPr>
              <a:t>VERICOCOS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s-ES" dirty="0" smtClean="0">
                <a:latin typeface="+mj-lt"/>
              </a:rPr>
              <a:t>ESROCOS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s-ES" dirty="0" smtClean="0">
                <a:latin typeface="+mj-lt"/>
              </a:rPr>
              <a:t>COMRADE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es-ES" dirty="0" smtClean="0">
                <a:latin typeface="+mj-lt"/>
              </a:rPr>
              <a:t>MORA-TSP</a:t>
            </a:r>
          </a:p>
        </p:txBody>
      </p:sp>
      <p:sp>
        <p:nvSpPr>
          <p:cNvPr id="10244" name="Rectangle 20"/>
          <p:cNvSpPr txBox="1">
            <a:spLocks noChangeArrowheads="1"/>
          </p:cNvSpPr>
          <p:nvPr/>
        </p:nvSpPr>
        <p:spPr bwMode="gray">
          <a:xfrm>
            <a:off x="3917950" y="5318125"/>
            <a:ext cx="6000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34950" indent="-233363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457200" indent="-220663">
              <a:lnSpc>
                <a:spcPct val="95000"/>
              </a:lnSpc>
              <a:spcBef>
                <a:spcPct val="25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692150" indent="-233363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887413" indent="-193675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3446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8018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2590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7162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sz="800" u="none" dirty="0">
                <a:solidFill>
                  <a:srgbClr val="DF0024"/>
                </a:solidFill>
              </a:rPr>
              <a:t>Page</a:t>
            </a:r>
            <a:r>
              <a:rPr lang="es-ES" altLang="es-ES" sz="800" u="none" dirty="0">
                <a:solidFill>
                  <a:srgbClr val="DF0024"/>
                </a:solidFill>
              </a:rPr>
              <a:t> </a:t>
            </a:r>
            <a:fld id="{DF217B2A-5660-4275-BB90-CF6209F220F4}" type="slidenum">
              <a:rPr lang="es-ES" altLang="es-ES" sz="800" u="none">
                <a:solidFill>
                  <a:srgbClr val="DF0024"/>
                </a:solidFill>
              </a:rPr>
              <a:pPr algn="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altLang="es-ES" sz="800" u="none" dirty="0">
              <a:solidFill>
                <a:srgbClr val="DF0024"/>
              </a:solidFill>
            </a:endParaRPr>
          </a:p>
        </p:txBody>
      </p:sp>
      <p:sp>
        <p:nvSpPr>
          <p:cNvPr id="10245" name="2 Marcador de pie de página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tabLst>
                <a:tab pos="2517775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sz="800" smtClean="0">
                <a:solidFill>
                  <a:srgbClr val="DF0024"/>
                </a:solidFill>
              </a:rPr>
              <a:t>GR740 User Day - AIR with GR740</a:t>
            </a:r>
            <a:endParaRPr lang="en-US" altLang="es-ES" sz="800" dirty="0" smtClean="0">
              <a:solidFill>
                <a:srgbClr val="DF0024"/>
              </a:solidFill>
            </a:endParaRPr>
          </a:p>
        </p:txBody>
      </p:sp>
      <p:sp>
        <p:nvSpPr>
          <p:cNvPr id="102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fld id="{B44E7B5B-7E54-4FE1-9678-AD63C5A84732}" type="datetime1">
              <a:rPr lang="en-US" altLang="es-ES" sz="800" u="none" smtClean="0">
                <a:solidFill>
                  <a:srgbClr val="DF0024"/>
                </a:solidFill>
              </a:rPr>
              <a:t>11/27/2019</a:t>
            </a:fld>
            <a:endParaRPr lang="en-US" altLang="es-ES" sz="800" u="none" dirty="0" smtClean="0">
              <a:solidFill>
                <a:srgbClr val="DF002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12A2-8850-4693-A418-C5E6BC25582A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16052"/>
            <a:ext cx="854868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Migration to GR740 and HAIR</a:t>
            </a:r>
          </a:p>
        </p:txBody>
      </p:sp>
      <p:sp>
        <p:nvSpPr>
          <p:cNvPr id="11" name="5 Marcador de pie de página"/>
          <p:cNvSpPr txBox="1">
            <a:spLocks/>
          </p:cNvSpPr>
          <p:nvPr/>
        </p:nvSpPr>
        <p:spPr bwMode="gray">
          <a:xfrm>
            <a:off x="298450" y="162065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Thesis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98450" y="784055"/>
            <a:ext cx="3409828" cy="427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2pPr>
            <a:lvl3pPr marL="457200" indent="-2206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692150" indent="-2333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8874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s-ES" sz="1800" u="none" kern="0" dirty="0" smtClean="0"/>
              <a:t>From TASTE generated source code skeletons an analysis was made of required change to executing in multi-core and TSP.</a:t>
            </a:r>
          </a:p>
          <a:p>
            <a:pPr>
              <a:lnSpc>
                <a:spcPct val="85000"/>
              </a:lnSpc>
            </a:pPr>
            <a:r>
              <a:rPr lang="en-US" altLang="es-ES" sz="1800" u="none" kern="0" dirty="0" smtClean="0"/>
              <a:t>Demonstrated running in N2X and HAIR</a:t>
            </a:r>
          </a:p>
          <a:p>
            <a:pPr>
              <a:lnSpc>
                <a:spcPct val="85000"/>
              </a:lnSpc>
            </a:pPr>
            <a:r>
              <a:rPr lang="en-US" altLang="es-ES" sz="1800" u="none" kern="0" dirty="0" smtClean="0"/>
              <a:t>7 partitions evenly distributed in time and in the four processor cores.</a:t>
            </a:r>
            <a:endParaRPr lang="en-US" altLang="es-ES" sz="1800" u="none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92" y="4940753"/>
            <a:ext cx="1258667" cy="4861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560" y="4940753"/>
            <a:ext cx="1077671" cy="486116"/>
          </a:xfrm>
          <a:prstGeom prst="rect">
            <a:avLst/>
          </a:prstGeom>
        </p:spPr>
      </p:pic>
      <p:pic>
        <p:nvPicPr>
          <p:cNvPr id="18" name="Picture 17" descr="C:\Users\André\Desktop\TESE PC\Relatorio_V1.5\Figures\Hairgu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278" y="784055"/>
            <a:ext cx="5268082" cy="405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DF0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 rot="16200000">
            <a:off x="-1339056" y="2234406"/>
            <a:ext cx="48577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6400" b="1" u="none" dirty="0" smtClean="0">
                <a:solidFill>
                  <a:schemeClr val="bg1"/>
                </a:solidFill>
                <a:latin typeface="+mj-lt"/>
              </a:rPr>
              <a:t>ESROCOS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 rot="16200000">
            <a:off x="-986631" y="1502569"/>
            <a:ext cx="27749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3000" b="1" u="none" dirty="0" smtClean="0">
                <a:latin typeface="+mj-lt"/>
              </a:rPr>
              <a:t>GR740 WITH</a:t>
            </a:r>
          </a:p>
        </p:txBody>
      </p:sp>
      <p:pic>
        <p:nvPicPr>
          <p:cNvPr id="38917" name="Picture 91" descr="Z:\Logos\LOGOTIPOS_GMV\GMV_Logo\PhotoshopCS2\RGB\jpgs\GMV_BckgRGBro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4813300"/>
            <a:ext cx="13541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813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20" name="Rectangle 12"/>
          <p:cNvSpPr>
            <a:spLocks noChangeArrowheads="1"/>
          </p:cNvSpPr>
          <p:nvPr/>
        </p:nvSpPr>
        <p:spPr bwMode="auto">
          <a:xfrm>
            <a:off x="265114" y="692071"/>
            <a:ext cx="8561387" cy="177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lnSpc>
                <a:spcPct val="85000"/>
              </a:lnSpc>
              <a:spcBef>
                <a:spcPct val="0"/>
              </a:spcBef>
              <a:defRPr sz="6400" b="1">
                <a:solidFill>
                  <a:srgbClr val="DF0024"/>
                </a:solidFill>
                <a:latin typeface="Verdana" pitchFamily="34" charset="0"/>
              </a:defRPr>
            </a:lvl1pPr>
            <a:lvl2pPr algn="l">
              <a:lnSpc>
                <a:spcPct val="85000"/>
              </a:lnSpc>
              <a:spcBef>
                <a:spcPct val="0"/>
              </a:spcBef>
              <a:defRPr sz="6400" b="1">
                <a:solidFill>
                  <a:srgbClr val="DF0024"/>
                </a:solidFill>
                <a:latin typeface="Verdana" pitchFamily="34" charset="0"/>
              </a:defRPr>
            </a:lvl2pPr>
            <a:lvl3pPr algn="l">
              <a:lnSpc>
                <a:spcPct val="85000"/>
              </a:lnSpc>
              <a:spcBef>
                <a:spcPct val="0"/>
              </a:spcBef>
              <a:defRPr sz="6400" b="1">
                <a:solidFill>
                  <a:srgbClr val="DF0024"/>
                </a:solidFill>
                <a:latin typeface="Verdana" pitchFamily="34" charset="0"/>
              </a:defRPr>
            </a:lvl3pPr>
            <a:lvl4pPr algn="l">
              <a:lnSpc>
                <a:spcPct val="85000"/>
              </a:lnSpc>
              <a:spcBef>
                <a:spcPct val="0"/>
              </a:spcBef>
              <a:defRPr sz="6400" b="1">
                <a:solidFill>
                  <a:srgbClr val="DF0024"/>
                </a:solidFill>
                <a:latin typeface="Verdana" pitchFamily="34" charset="0"/>
              </a:defRPr>
            </a:lvl4pPr>
            <a:lvl5pPr algn="l">
              <a:lnSpc>
                <a:spcPct val="85000"/>
              </a:lnSpc>
              <a:spcBef>
                <a:spcPct val="0"/>
              </a:spcBef>
              <a:defRPr sz="6400" b="1">
                <a:solidFill>
                  <a:srgbClr val="DF0024"/>
                </a:solidFill>
                <a:latin typeface="Verdana" pitchFamily="34" charset="0"/>
              </a:defRPr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DF0024"/>
                </a:solidFill>
                <a:latin typeface="Verdana" pitchFamily="34" charset="0"/>
              </a:defRPr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DF0024"/>
                </a:solidFill>
                <a:latin typeface="Verdana" pitchFamily="34" charset="0"/>
              </a:defRPr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DF0024"/>
                </a:solidFill>
                <a:latin typeface="Verdana" pitchFamily="34" charset="0"/>
              </a:defRPr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DF0024"/>
                </a:solidFill>
                <a:latin typeface="Verdana" pitchFamily="34" charset="0"/>
              </a:defRPr>
            </a:lvl9pPr>
          </a:lstStyle>
          <a:p>
            <a:r>
              <a:rPr lang="en-US" altLang="es-ES" sz="4000" dirty="0"/>
              <a:t>EUROPEAN SPACE ROBOTICS CONTROL AND OPERATING </a:t>
            </a:r>
            <a:r>
              <a:rPr lang="en-US" altLang="es-ES" sz="4000" dirty="0" smtClean="0"/>
              <a:t>SYSTEM (ESROCOS)</a:t>
            </a:r>
            <a:endParaRPr lang="en-US" altLang="es-ES" sz="4000" dirty="0"/>
          </a:p>
        </p:txBody>
      </p:sp>
      <p:pic>
        <p:nvPicPr>
          <p:cNvPr id="3196932" name="Picture 4" descr="https://ec.europa.eu/programmes/horizon2020/sites/horizon2020/themes/h2020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5" y="2898989"/>
            <a:ext cx="16383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96934" name="Picture 6" descr="http://www.cs.ox.ac.uk/blogs/researchsupport/files/2013/11/Horizon-2020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12" y="2834903"/>
            <a:ext cx="2799013" cy="127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840" y="3058170"/>
            <a:ext cx="2312806" cy="989010"/>
          </a:xfrm>
          <a:prstGeom prst="rect">
            <a:avLst/>
          </a:prstGeom>
        </p:spPr>
      </p:pic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265114" y="2319507"/>
            <a:ext cx="8540750" cy="5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defRPr sz="3200">
                <a:solidFill>
                  <a:srgbClr val="8B8D8E"/>
                </a:solidFill>
                <a:latin typeface="Verdana" pitchFamily="34" charset="0"/>
              </a:defRPr>
            </a:lvl1pPr>
            <a:lvl2pPr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>
              <a:lnSpc>
                <a:spcPct val="95000"/>
              </a:lnSpc>
              <a:spcBef>
                <a:spcPct val="25000"/>
              </a:spcBef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lnSpc>
                <a:spcPct val="95000"/>
              </a:lnSpc>
              <a:spcBef>
                <a:spcPct val="25000"/>
              </a:spcBef>
              <a:buSzPct val="70000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>
              <a:lnSpc>
                <a:spcPct val="95000"/>
              </a:lnSpc>
              <a:spcBef>
                <a:spcPct val="15000"/>
              </a:spcBef>
              <a:buSzPct val="70000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altLang="es-ES" sz="2000" smtClean="0">
                <a:solidFill>
                  <a:schemeClr val="tx1"/>
                </a:solidFill>
              </a:rPr>
              <a:t>COMPET-04-2016. Proposal 730080</a:t>
            </a:r>
            <a:endParaRPr lang="en-US" altLang="es-E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439" y="4664097"/>
            <a:ext cx="785553" cy="299258"/>
          </a:xfrm>
          <a:prstGeom prst="rect">
            <a:avLst/>
          </a:prstGeom>
        </p:spPr>
      </p:pic>
      <p:pic>
        <p:nvPicPr>
          <p:cNvPr id="12" name="Picture 11" descr="https://www-fourier.ujf-grenoble.fr/sites/all/themes/institut_fourier/images/uga_logo_visue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64" y="5133744"/>
            <a:ext cx="540068" cy="351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4266" y="5137900"/>
            <a:ext cx="901065" cy="3187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84" y="5081449"/>
            <a:ext cx="1200000" cy="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www.noble-house.eu/Ebay/Referenzen/dlr_logo_big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33" y="4584260"/>
            <a:ext cx="461010" cy="37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11"/>
          <a:stretch>
            <a:fillRect/>
          </a:stretch>
        </p:blipFill>
        <p:spPr>
          <a:xfrm>
            <a:off x="5421969" y="4598606"/>
            <a:ext cx="1483360" cy="312420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12"/>
          <a:stretch>
            <a:fillRect/>
          </a:stretch>
        </p:blipFill>
        <p:spPr>
          <a:xfrm>
            <a:off x="4363619" y="4584260"/>
            <a:ext cx="606425" cy="40132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13"/>
          <a:stretch>
            <a:fillRect/>
          </a:stretch>
        </p:blipFill>
        <p:spPr>
          <a:xfrm>
            <a:off x="3334884" y="4578751"/>
            <a:ext cx="741680" cy="3835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14435" y="5124444"/>
            <a:ext cx="815562" cy="3770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19149" y="5120948"/>
            <a:ext cx="815562" cy="3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00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C40DC-5DE3-4546-9494-2456E1E8583B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16052"/>
            <a:ext cx="854868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ESROCOS Toolchain</a:t>
            </a:r>
          </a:p>
        </p:txBody>
      </p:sp>
      <p:sp>
        <p:nvSpPr>
          <p:cNvPr id="11" name="5 Marcador de pie de página"/>
          <p:cNvSpPr txBox="1">
            <a:spLocks/>
          </p:cNvSpPr>
          <p:nvPr/>
        </p:nvSpPr>
        <p:spPr bwMode="gray">
          <a:xfrm>
            <a:off x="298450" y="162065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5" y="4819650"/>
            <a:ext cx="1288654" cy="607219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B25283F5-BBF8-462A-AD71-0BA46ACD1432}"/>
              </a:ext>
            </a:extLst>
          </p:cNvPr>
          <p:cNvGrpSpPr/>
          <p:nvPr/>
        </p:nvGrpSpPr>
        <p:grpSpPr>
          <a:xfrm>
            <a:off x="516531" y="1034178"/>
            <a:ext cx="8128480" cy="3885075"/>
            <a:chOff x="516531" y="1258407"/>
            <a:chExt cx="8128480" cy="388507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BC21F46-81B0-47EC-AC44-C38C12EB77C6}"/>
                </a:ext>
              </a:extLst>
            </p:cNvPr>
            <p:cNvSpPr/>
            <p:nvPr/>
          </p:nvSpPr>
          <p:spPr bwMode="auto">
            <a:xfrm>
              <a:off x="1858753" y="1258408"/>
              <a:ext cx="6101010" cy="842604"/>
            </a:xfrm>
            <a:prstGeom prst="rect">
              <a:avLst/>
            </a:prstGeom>
            <a:solidFill>
              <a:srgbClr val="8B8D8E">
                <a:lumMod val="20000"/>
                <a:lumOff val="80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DBD36544-DC96-4902-B03F-F10335EA2AE1}"/>
                </a:ext>
              </a:extLst>
            </p:cNvPr>
            <p:cNvSpPr/>
            <p:nvPr/>
          </p:nvSpPr>
          <p:spPr bwMode="auto">
            <a:xfrm>
              <a:off x="1957599" y="3570323"/>
              <a:ext cx="5896119" cy="619659"/>
            </a:xfrm>
            <a:prstGeom prst="roundRect">
              <a:avLst/>
            </a:prstGeom>
            <a:solidFill>
              <a:srgbClr val="0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IMA </a:t>
              </a:r>
              <a:r>
                <a:rPr kumimoji="0" lang="es-ES_tradnl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Mixed-criticality</a:t>
              </a:r>
              <a:r>
                <a:rPr kumimoji="0" lang="es-ES_trad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(AIR)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294912D6-B1AC-453A-8AF1-3F42321DF4F3}"/>
                </a:ext>
              </a:extLst>
            </p:cNvPr>
            <p:cNvSpPr/>
            <p:nvPr/>
          </p:nvSpPr>
          <p:spPr bwMode="auto">
            <a:xfrm>
              <a:off x="5158938" y="2201146"/>
              <a:ext cx="1054252" cy="496523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Logging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82D3CFA8-10FE-4D07-8912-221AB32DAE69}"/>
                </a:ext>
              </a:extLst>
            </p:cNvPr>
            <p:cNvSpPr/>
            <p:nvPr/>
          </p:nvSpPr>
          <p:spPr bwMode="auto">
            <a:xfrm>
              <a:off x="1955108" y="4288236"/>
              <a:ext cx="1888472" cy="378742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Laboratory quality level (Linux)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CB573E16-6ADC-4D50-B099-2B23F59C2CFE}"/>
                </a:ext>
              </a:extLst>
            </p:cNvPr>
            <p:cNvSpPr/>
            <p:nvPr/>
          </p:nvSpPr>
          <p:spPr bwMode="auto">
            <a:xfrm>
              <a:off x="3917634" y="4292109"/>
              <a:ext cx="2243493" cy="378050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High-</a:t>
              </a:r>
              <a:r>
                <a:rPr kumimoji="0" lang="es-ES_tradnl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reliability</a:t>
              </a:r>
              <a:r>
                <a:rPr kumimoji="0" lang="es-ES_trad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s-ES_tradnl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quality</a:t>
              </a:r>
              <a:r>
                <a:rPr kumimoji="0" lang="es-ES_tradnl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s-ES_tradnl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level</a:t>
              </a:r>
              <a:endParaRPr kumimoji="0" lang="es-ES_tradnl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6C88DBA0-519C-4F95-BCEC-B0E0E1C2DA1B}"/>
                </a:ext>
              </a:extLst>
            </p:cNvPr>
            <p:cNvSpPr/>
            <p:nvPr/>
          </p:nvSpPr>
          <p:spPr bwMode="auto">
            <a:xfrm>
              <a:off x="6288715" y="4292109"/>
              <a:ext cx="1633849" cy="370995"/>
            </a:xfrm>
            <a:prstGeom prst="roundRect">
              <a:avLst/>
            </a:prstGeom>
            <a:solidFill>
              <a:srgbClr val="FFFFFF">
                <a:lumMod val="85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Space quality level (RTEMS)</a:t>
              </a:r>
              <a:endParaRPr kumimoji="0" lang="en-GB" sz="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984AB286-8717-476C-9AFB-BDF229610197}"/>
                </a:ext>
              </a:extLst>
            </p:cNvPr>
            <p:cNvSpPr/>
            <p:nvPr/>
          </p:nvSpPr>
          <p:spPr bwMode="auto">
            <a:xfrm>
              <a:off x="6322862" y="2174652"/>
              <a:ext cx="1493149" cy="523017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  PUS </a:t>
              </a:r>
              <a:r>
                <a:rPr kumimoji="0" lang="es-ES_tradnl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Services</a:t>
              </a: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(TM/TC)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B4964702-27BC-4DFC-8C4F-319655B89C62}"/>
                </a:ext>
              </a:extLst>
            </p:cNvPr>
            <p:cNvSpPr/>
            <p:nvPr/>
          </p:nvSpPr>
          <p:spPr bwMode="auto">
            <a:xfrm>
              <a:off x="6288715" y="1389134"/>
              <a:ext cx="1540166" cy="584970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State</a:t>
              </a: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-machines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for</a:t>
              </a: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FDIR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0326504B-0D37-41E0-A231-825DAB16DA0D}"/>
                </a:ext>
              </a:extLst>
            </p:cNvPr>
            <p:cNvSpPr/>
            <p:nvPr/>
          </p:nvSpPr>
          <p:spPr bwMode="auto">
            <a:xfrm>
              <a:off x="1965954" y="2201146"/>
              <a:ext cx="1361506" cy="505675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ASN-1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Data </a:t>
              </a:r>
              <a:r>
                <a:rPr kumimoji="0" lang="es-ES_tradnl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types</a:t>
              </a:r>
              <a:endPara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86CB0AE-5EE7-43DA-9A7C-9EB75B76C13B}"/>
                </a:ext>
              </a:extLst>
            </p:cNvPr>
            <p:cNvSpPr/>
            <p:nvPr/>
          </p:nvSpPr>
          <p:spPr bwMode="auto">
            <a:xfrm>
              <a:off x="8123448" y="1258407"/>
              <a:ext cx="456832" cy="3450710"/>
            </a:xfrm>
            <a:prstGeom prst="rect">
              <a:avLst/>
            </a:prstGeom>
            <a:solidFill>
              <a:srgbClr val="8B8D8E">
                <a:lumMod val="20000"/>
                <a:lumOff val="80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9" name="TextBox 68">
              <a:extLst>
                <a:ext uri="{FF2B5EF4-FFF2-40B4-BE49-F238E27FC236}">
                  <a16:creationId xmlns:a16="http://schemas.microsoft.com/office/drawing/2014/main" id="{1E410376-7E95-41A3-9F27-83E6F36B9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890252" y="2627809"/>
              <a:ext cx="3006156" cy="50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Deployment</a:t>
              </a:r>
              <a:r>
                <a:rPr kumimoji="0" lang="es-ES_tradnl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s-ES_tradnl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Configuration</a:t>
              </a:r>
              <a:r>
                <a:rPr kumimoji="0" lang="es-ES_tradnl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 and </a:t>
              </a:r>
              <a:r>
                <a:rPr kumimoji="0" lang="es-ES_tradnl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Continuous</a:t>
              </a:r>
              <a:r>
                <a:rPr kumimoji="0" lang="es-ES_tradnl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ES_tradnl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Integration</a:t>
              </a:r>
              <a:endParaRPr kumimoji="0" lang="es-ES_tradnl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FD5D118D-E63F-47A6-AA31-946C1EDAF518}"/>
                </a:ext>
              </a:extLst>
            </p:cNvPr>
            <p:cNvSpPr/>
            <p:nvPr/>
          </p:nvSpPr>
          <p:spPr bwMode="auto">
            <a:xfrm>
              <a:off x="1936488" y="2787964"/>
              <a:ext cx="5879523" cy="649683"/>
            </a:xfrm>
            <a:prstGeom prst="roundRect">
              <a:avLst/>
            </a:prstGeom>
            <a:solidFill>
              <a:srgbClr val="FFFFFF">
                <a:lumMod val="50000"/>
              </a:srgbClr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Middleware  (TASTE – </a:t>
              </a:r>
              <a:r>
                <a:rPr kumimoji="0" lang="es-ES_tradnl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PolyORB</a:t>
              </a: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-HI/C)</a:t>
              </a: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6D94EC74-18C7-4AF3-BD33-A3C0A5C51801}"/>
                </a:ext>
              </a:extLst>
            </p:cNvPr>
            <p:cNvSpPr/>
            <p:nvPr/>
          </p:nvSpPr>
          <p:spPr bwMode="auto">
            <a:xfrm>
              <a:off x="3401777" y="2206522"/>
              <a:ext cx="1650154" cy="491147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s-ES_tradnl" sz="1100" b="1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Basic </a:t>
              </a:r>
              <a:r>
                <a:rPr kumimoji="0" lang="es-ES_tradnl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robotics</a:t>
              </a: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s-ES_tradnl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libraries</a:t>
              </a:r>
              <a:endPara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483CC44D-3950-43D9-8205-A8B23DC90B29}"/>
                </a:ext>
              </a:extLst>
            </p:cNvPr>
            <p:cNvSpPr/>
            <p:nvPr/>
          </p:nvSpPr>
          <p:spPr bwMode="auto">
            <a:xfrm>
              <a:off x="1965955" y="1389134"/>
              <a:ext cx="1995776" cy="59626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Robotics</a:t>
              </a: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</a:t>
              </a:r>
              <a:r>
                <a:rPr kumimoji="0" lang="es-ES_tradnl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Modelling</a:t>
              </a:r>
              <a:endPara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pic>
          <p:nvPicPr>
            <p:cNvPr id="83" name="Picture 82" descr="http://it.ljeltd.co.uk/sites/default/files/partner/opensource-wide.png">
              <a:extLst>
                <a:ext uri="{FF2B5EF4-FFF2-40B4-BE49-F238E27FC236}">
                  <a16:creationId xmlns:a16="http://schemas.microsoft.com/office/drawing/2014/main" id="{CF85D8B7-60FA-401D-9134-05FCACEF2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31" y="4709117"/>
              <a:ext cx="1331806" cy="43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0E632A5-A186-4826-A4B8-C071169FFFD2}"/>
                </a:ext>
              </a:extLst>
            </p:cNvPr>
            <p:cNvSpPr/>
            <p:nvPr/>
          </p:nvSpPr>
          <p:spPr bwMode="auto">
            <a:xfrm>
              <a:off x="1019492" y="1258408"/>
              <a:ext cx="730634" cy="3450710"/>
            </a:xfrm>
            <a:prstGeom prst="rect">
              <a:avLst/>
            </a:prstGeom>
            <a:solidFill>
              <a:srgbClr val="8B8D8E">
                <a:lumMod val="20000"/>
                <a:lumOff val="80000"/>
              </a:srgbClr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5" name="TextBox 68">
              <a:extLst>
                <a:ext uri="{FF2B5EF4-FFF2-40B4-BE49-F238E27FC236}">
                  <a16:creationId xmlns:a16="http://schemas.microsoft.com/office/drawing/2014/main" id="{F8E6E7FE-4B65-440E-BBBB-2174DA38E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30386" y="2661024"/>
              <a:ext cx="2775959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rgbClr val="FFFFFF"/>
                  </a:solidFill>
                  <a:latin typeface="Verdana" panose="020B060403050404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Third-party</a:t>
              </a:r>
              <a:r>
                <a:rPr kumimoji="0" lang="es-ES_tradnl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 Open </a:t>
              </a:r>
              <a:r>
                <a:rPr kumimoji="0" lang="es-ES_tradnl" alt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Source</a:t>
              </a:r>
              <a:r>
                <a:rPr kumimoji="0" lang="es-ES_tradnl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s-ES_tradnl" alt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Robotics</a:t>
              </a:r>
              <a:r>
                <a:rPr lang="es-ES_tradnl" altLang="en-US" sz="1050" b="1" dirty="0">
                  <a:solidFill>
                    <a:schemeClr val="tx1"/>
                  </a:solidFill>
                </a:rPr>
                <a:t> SW</a:t>
              </a:r>
              <a:r>
                <a:rPr kumimoji="0" lang="es-ES_tradnl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s-ES_tradnl" alt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Monitoring</a:t>
              </a:r>
              <a:r>
                <a:rPr kumimoji="0" lang="es-ES_tradnl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s-ES_tradnl" alt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Visualization</a:t>
              </a:r>
              <a:r>
                <a:rPr kumimoji="0" lang="es-ES_tradnl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s-ES_tradnl" altLang="en-U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Simulation</a:t>
              </a:r>
              <a:r>
                <a:rPr kumimoji="0" lang="es-ES_tradnl" alt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Verdana" panose="020B0604030504040204" pitchFamily="34" charset="0"/>
                  <a:ea typeface="+mn-ea"/>
                  <a:cs typeface="Arial" panose="020B0604020202020204" pitchFamily="34" charset="0"/>
                </a:rPr>
                <a:t>, Scripting</a:t>
              </a: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138D8156-9C0D-44AF-98E3-64BCC431A60A}"/>
                </a:ext>
              </a:extLst>
            </p:cNvPr>
            <p:cNvSpPr/>
            <p:nvPr/>
          </p:nvSpPr>
          <p:spPr bwMode="auto">
            <a:xfrm>
              <a:off x="4036627" y="1402740"/>
              <a:ext cx="2167506" cy="596264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Real-Time SW </a:t>
              </a:r>
              <a:r>
                <a:rPr kumimoji="0" lang="es-ES_tradnl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Modelling</a:t>
              </a: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 and </a:t>
              </a:r>
              <a:r>
                <a:rPr kumimoji="0" lang="es-ES_tradnl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Analysis</a:t>
              </a:r>
              <a:endPara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70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18D47-C033-4763-B9E0-77329D0AA82F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16052"/>
            <a:ext cx="854868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USE CASES</a:t>
            </a:r>
          </a:p>
        </p:txBody>
      </p:sp>
      <p:sp>
        <p:nvSpPr>
          <p:cNvPr id="11" name="5 Marcador de pie de página"/>
          <p:cNvSpPr txBox="1">
            <a:spLocks/>
          </p:cNvSpPr>
          <p:nvPr/>
        </p:nvSpPr>
        <p:spPr bwMode="gray">
          <a:xfrm>
            <a:off x="298450" y="162065"/>
            <a:ext cx="25765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775" y="4819650"/>
            <a:ext cx="1288654" cy="60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626" y="943330"/>
            <a:ext cx="4336736" cy="372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DF0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 rot="16200000">
            <a:off x="-1339056" y="2234406"/>
            <a:ext cx="48577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6400" b="1" u="none" dirty="0" smtClean="0">
                <a:solidFill>
                  <a:schemeClr val="bg1"/>
                </a:solidFill>
                <a:latin typeface="+mj-lt"/>
              </a:rPr>
              <a:t>COMRADE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 rot="16200000">
            <a:off x="-986631" y="1502569"/>
            <a:ext cx="27749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3000" b="1" u="none" dirty="0" smtClean="0">
                <a:latin typeface="+mj-lt"/>
              </a:rPr>
              <a:t>GR740 WITH</a:t>
            </a:r>
          </a:p>
        </p:txBody>
      </p:sp>
      <p:pic>
        <p:nvPicPr>
          <p:cNvPr id="38917" name="Picture 91" descr="Z:\Logos\LOGOTIPOS_GMV\GMV_Logo\PhotoshopCS2\RGB\jpgs\GMV_BckgRGBro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4813300"/>
            <a:ext cx="13541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39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5D59B5DD-8DAD-47D4-8247-1513FCF3A015}" type="datetime1">
              <a:rPr lang="en-US" altLang="es-ES" sz="720" smtClean="0"/>
              <a:t>11/27/2019</a:t>
            </a:fld>
            <a:endParaRPr lang="en-US" altLang="es-ES" sz="72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Better</a:t>
            </a:r>
            <a:r>
              <a:rPr lang="es-ES" dirty="0" smtClean="0"/>
              <a:t> SIL to PIL </a:t>
            </a:r>
            <a:r>
              <a:rPr lang="es-ES" dirty="0" err="1" smtClean="0"/>
              <a:t>Transition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OBJECTIVES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300038" y="1130141"/>
            <a:ext cx="4910138" cy="3683597"/>
          </a:xfrm>
        </p:spPr>
        <p:txBody>
          <a:bodyPr/>
          <a:lstStyle/>
          <a:p>
            <a:pPr lvl="1"/>
            <a:r>
              <a:rPr lang="en-US" sz="1800" dirty="0" smtClean="0"/>
              <a:t>Upgraded </a:t>
            </a:r>
            <a:r>
              <a:rPr lang="en-US" sz="1800" dirty="0"/>
              <a:t>SIL </a:t>
            </a:r>
            <a:r>
              <a:rPr lang="en-US" sz="1800" dirty="0" smtClean="0"/>
              <a:t>simulator </a:t>
            </a:r>
            <a:r>
              <a:rPr lang="en-US" sz="1800" dirty="0"/>
              <a:t>to address critical aspects in early phases.</a:t>
            </a:r>
          </a:p>
          <a:p>
            <a:pPr lvl="2"/>
            <a:r>
              <a:rPr lang="en-US" sz="1800" dirty="0"/>
              <a:t>GNC software.</a:t>
            </a:r>
          </a:p>
          <a:p>
            <a:pPr lvl="2"/>
            <a:r>
              <a:rPr lang="en-US" sz="1800" dirty="0"/>
              <a:t>LEON4 processor.</a:t>
            </a:r>
          </a:p>
          <a:p>
            <a:pPr lvl="1"/>
            <a:r>
              <a:rPr lang="en-US" sz="1800" dirty="0" smtClean="0"/>
              <a:t>Include a </a:t>
            </a:r>
            <a:r>
              <a:rPr lang="en-US" sz="1800" b="1" dirty="0" smtClean="0"/>
              <a:t>software </a:t>
            </a:r>
            <a:r>
              <a:rPr lang="en-US" sz="1800" b="1" dirty="0"/>
              <a:t>emulator of the target </a:t>
            </a:r>
            <a:r>
              <a:rPr lang="en-US" sz="1800" b="1" dirty="0" smtClean="0"/>
              <a:t>processor</a:t>
            </a:r>
            <a:r>
              <a:rPr lang="en-US" sz="1800" dirty="0" smtClean="0"/>
              <a:t> that lead significant </a:t>
            </a:r>
            <a:r>
              <a:rPr lang="en-US" sz="1800" dirty="0"/>
              <a:t>improvements over SIL, yet simpler than PIL.</a:t>
            </a:r>
          </a:p>
          <a:p>
            <a:pPr lvl="1"/>
            <a:r>
              <a:rPr lang="en-US" sz="1800" dirty="0" smtClean="0"/>
              <a:t>Resulting </a:t>
            </a:r>
            <a:r>
              <a:rPr lang="en-US" sz="1800" dirty="0"/>
              <a:t>V&amp;V chain.</a:t>
            </a:r>
          </a:p>
          <a:p>
            <a:pPr lvl="2"/>
            <a:r>
              <a:rPr lang="en-GB" sz="1800" b="1" dirty="0"/>
              <a:t>MIL </a:t>
            </a:r>
            <a:r>
              <a:rPr lang="en-GB" sz="1800" b="1" dirty="0">
                <a:sym typeface="Wingdings" panose="05000000000000000000" pitchFamily="2" charset="2"/>
              </a:rPr>
              <a:t></a:t>
            </a:r>
            <a:r>
              <a:rPr lang="en-GB" sz="1800" b="1" dirty="0"/>
              <a:t> Automatic Coding </a:t>
            </a:r>
            <a:r>
              <a:rPr lang="en-GB" sz="1800" b="1" dirty="0">
                <a:sym typeface="Wingdings" panose="05000000000000000000" pitchFamily="2" charset="2"/>
              </a:rPr>
              <a:t></a:t>
            </a:r>
            <a:r>
              <a:rPr lang="en-GB" sz="1800" b="1" dirty="0"/>
              <a:t> SIL x86 </a:t>
            </a:r>
            <a:r>
              <a:rPr lang="en-GB" sz="1800" b="1" dirty="0">
                <a:sym typeface="Wingdings" panose="05000000000000000000" pitchFamily="2" charset="2"/>
              </a:rPr>
              <a:t></a:t>
            </a:r>
            <a:r>
              <a:rPr lang="en-GB" sz="1800" b="1" dirty="0"/>
              <a:t> </a:t>
            </a:r>
            <a:r>
              <a:rPr lang="en-GB" sz="1800" b="1" i="1" dirty="0"/>
              <a:t>SIL SPARC/LEON4</a:t>
            </a:r>
            <a:r>
              <a:rPr lang="en-GB" sz="1800" b="1" dirty="0"/>
              <a:t> </a:t>
            </a:r>
            <a:r>
              <a:rPr lang="en-GB" sz="1800" b="1" dirty="0">
                <a:sym typeface="Wingdings" panose="05000000000000000000" pitchFamily="2" charset="2"/>
              </a:rPr>
              <a:t></a:t>
            </a:r>
            <a:r>
              <a:rPr lang="en-GB" sz="1800" b="1" dirty="0"/>
              <a:t> PIL </a:t>
            </a:r>
            <a:r>
              <a:rPr lang="en-GB" sz="1800" b="1" dirty="0">
                <a:sym typeface="Wingdings" panose="05000000000000000000" pitchFamily="2" charset="2"/>
              </a:rPr>
              <a:t></a:t>
            </a:r>
            <a:r>
              <a:rPr lang="en-GB" sz="1800" b="1" dirty="0"/>
              <a:t> HIL</a:t>
            </a:r>
            <a:endParaRPr lang="es-ES" sz="1800" dirty="0"/>
          </a:p>
          <a:p>
            <a:pPr lvl="2"/>
            <a:endParaRPr lang="en-US" sz="1800" dirty="0"/>
          </a:p>
          <a:p>
            <a:pPr lvl="1"/>
            <a:endParaRPr lang="en-US" sz="108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06" y="3851335"/>
            <a:ext cx="1872150" cy="6005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35" y="1041411"/>
            <a:ext cx="3472466" cy="270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75404BD6-53E3-4D07-A481-FA8E4E68F228}" type="datetime1">
              <a:rPr lang="en-US" altLang="es-ES" sz="720" smtClean="0"/>
              <a:t>11/27/2019</a:t>
            </a:fld>
            <a:endParaRPr lang="en-US" altLang="es-ES" sz="72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Improved</a:t>
            </a:r>
            <a:r>
              <a:rPr lang="es-ES" dirty="0" smtClean="0"/>
              <a:t> LEON4 </a:t>
            </a:r>
            <a:r>
              <a:rPr lang="es-ES" dirty="0" err="1" smtClean="0"/>
              <a:t>Processor</a:t>
            </a:r>
            <a:r>
              <a:rPr lang="es-ES" dirty="0" smtClean="0"/>
              <a:t> </a:t>
            </a:r>
            <a:r>
              <a:rPr lang="es-ES" dirty="0" err="1" smtClean="0"/>
              <a:t>Emulator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err="1" smtClean="0"/>
              <a:t>Results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300038" y="1130141"/>
            <a:ext cx="4630503" cy="3683597"/>
          </a:xfrm>
        </p:spPr>
        <p:txBody>
          <a:bodyPr/>
          <a:lstStyle/>
          <a:p>
            <a:pPr lvl="1"/>
            <a:r>
              <a:rPr lang="en-US" sz="1800" b="1" dirty="0"/>
              <a:t>ESOC Emulator Suite (ESOC EMU)</a:t>
            </a:r>
            <a:r>
              <a:rPr lang="en-US" sz="1800" dirty="0"/>
              <a:t> selected for providing software emulation </a:t>
            </a:r>
            <a:r>
              <a:rPr lang="en-US" sz="1800" dirty="0" smtClean="0"/>
              <a:t>functionality with </a:t>
            </a:r>
            <a:r>
              <a:rPr lang="en-US" sz="1800" b="1" dirty="0" smtClean="0"/>
              <a:t>GMV’s </a:t>
            </a:r>
            <a:r>
              <a:rPr lang="en-US" sz="1800" b="1" dirty="0"/>
              <a:t>LEON4 emulator</a:t>
            </a:r>
            <a:r>
              <a:rPr lang="en-US" sz="1800" dirty="0"/>
              <a:t> from </a:t>
            </a:r>
            <a:r>
              <a:rPr lang="en-US" sz="1800" b="1" dirty="0"/>
              <a:t>ESA HAIR project</a:t>
            </a:r>
            <a:r>
              <a:rPr lang="en-US" sz="1800" dirty="0"/>
              <a:t> has been ported and enhanced for this activity. </a:t>
            </a:r>
            <a:endParaRPr lang="en-US" sz="1800" dirty="0" smtClean="0"/>
          </a:p>
          <a:p>
            <a:pPr lvl="1"/>
            <a:r>
              <a:rPr lang="en-US" sz="1800" dirty="0" smtClean="0"/>
              <a:t>Designed to run a </a:t>
            </a:r>
            <a:r>
              <a:rPr lang="en-US" sz="1800" b="1" dirty="0" smtClean="0"/>
              <a:t>standalone process</a:t>
            </a:r>
            <a:r>
              <a:rPr lang="en-US" sz="1800" dirty="0" smtClean="0"/>
              <a:t>, launched from S-Function block.</a:t>
            </a:r>
          </a:p>
          <a:p>
            <a:pPr lvl="1"/>
            <a:r>
              <a:rPr lang="en-US" sz="1800" dirty="0" smtClean="0"/>
              <a:t>Software executed directly from code generated from Simulink.</a:t>
            </a:r>
            <a:endParaRPr lang="en-US" sz="1800" dirty="0"/>
          </a:p>
          <a:p>
            <a:pPr lvl="1"/>
            <a:r>
              <a:rPr lang="en-US" sz="1800" b="1" dirty="0" smtClean="0"/>
              <a:t>Pipes </a:t>
            </a:r>
            <a:r>
              <a:rPr lang="en-US" sz="1800" b="1" dirty="0"/>
              <a:t>communications library</a:t>
            </a:r>
            <a:r>
              <a:rPr lang="en-US" sz="1800" dirty="0"/>
              <a:t> with a client/server architecture also developed as part of this activity.</a:t>
            </a:r>
          </a:p>
        </p:txBody>
      </p:sp>
      <p:pic>
        <p:nvPicPr>
          <p:cNvPr id="3200002" name="Picture 2" descr="sil-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50" y="1635467"/>
            <a:ext cx="3846787" cy="214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8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3B31281E-1700-4248-B951-DDAA2D5C7CB7}" type="datetime1">
              <a:rPr lang="en-US" altLang="es-ES" sz="720" smtClean="0"/>
              <a:t>11/27/2019</a:t>
            </a:fld>
            <a:endParaRPr lang="en-US" altLang="es-ES" sz="72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Validation</a:t>
            </a:r>
            <a:r>
              <a:rPr lang="es-ES" dirty="0" smtClean="0"/>
              <a:t> and Performance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dirty="0" smtClean="0"/>
              <a:t>CONCLUSIONS</a:t>
            </a:r>
            <a:endParaRPr lang="es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4"/>
          </p:nvPr>
        </p:nvSpPr>
        <p:spPr>
          <a:xfrm>
            <a:off x="300038" y="1130141"/>
            <a:ext cx="4900612" cy="3683597"/>
          </a:xfrm>
        </p:spPr>
        <p:txBody>
          <a:bodyPr/>
          <a:lstStyle/>
          <a:p>
            <a:pPr lvl="1"/>
            <a:r>
              <a:rPr lang="en-US" sz="1800" b="1" dirty="0"/>
              <a:t>Inexpensive validation</a:t>
            </a:r>
            <a:r>
              <a:rPr lang="en-US" sz="1800" dirty="0"/>
              <a:t> with representative tools, i.e., processor emulator, is beneficial for early error discovery.</a:t>
            </a:r>
          </a:p>
          <a:p>
            <a:pPr lvl="1"/>
            <a:r>
              <a:rPr lang="en-US" sz="1800" dirty="0" smtClean="0"/>
              <a:t>Development </a:t>
            </a:r>
            <a:r>
              <a:rPr lang="en-US" sz="1800" dirty="0"/>
              <a:t>of SIL representative simulators in COMRADE has proven beneficial to </a:t>
            </a:r>
            <a:r>
              <a:rPr lang="en-US" sz="1800" b="1" dirty="0"/>
              <a:t>assess the generated code early</a:t>
            </a:r>
            <a:r>
              <a:rPr lang="en-US" sz="1800" dirty="0"/>
              <a:t>, and to </a:t>
            </a:r>
            <a:r>
              <a:rPr lang="en-US" sz="1800" b="1" dirty="0"/>
              <a:t>mitigate risks</a:t>
            </a:r>
            <a:r>
              <a:rPr lang="en-US" sz="1800" dirty="0"/>
              <a:t> during the ongoing PIL and HIL test campaigns. </a:t>
            </a:r>
          </a:p>
          <a:p>
            <a:pPr lvl="1"/>
            <a:endParaRPr lang="en-US" sz="1080" dirty="0"/>
          </a:p>
          <a:p>
            <a:pPr lvl="1"/>
            <a:endParaRPr lang="en-US" sz="1080" dirty="0"/>
          </a:p>
          <a:p>
            <a:pPr lvl="1"/>
            <a:endParaRPr lang="en-US" sz="108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930767" y="4208728"/>
          <a:ext cx="6941771" cy="548640"/>
        </p:xfrm>
        <a:graphic>
          <a:graphicData uri="http://schemas.openxmlformats.org/drawingml/2006/table">
            <a:tbl>
              <a:tblPr firstRow="1" firstCol="1" lastCol="1" bandRow="1" bandCol="1">
                <a:tableStyleId>{69012ECD-51FC-41F1-AA8D-1B2483CD663E}</a:tableStyleId>
              </a:tblPr>
              <a:tblGrid>
                <a:gridCol w="160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3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89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94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/>
                      </a:r>
                      <a:br>
                        <a:rPr lang="en-GB" sz="700" dirty="0">
                          <a:effectLst/>
                        </a:rPr>
                      </a:br>
                      <a:r>
                        <a:rPr lang="en-GB" sz="700" dirty="0">
                          <a:effectLst/>
                        </a:rPr>
                        <a:t>Simulator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Base Frequency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Min. / Max. cycle count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Avg. Processor Free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WC Processor Free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eDeorbit Synchronisation</a:t>
                      </a:r>
                      <a:endParaRPr lang="es-E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30 Hz</a:t>
                      </a:r>
                      <a:endParaRPr lang="es-ES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6062 / 1760962</a:t>
                      </a:r>
                      <a:endParaRPr lang="es-ES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94.34801715 %</a:t>
                      </a:r>
                      <a:endParaRPr lang="es-ES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>
                          <a:effectLst/>
                        </a:rPr>
                        <a:t>78.868456 %</a:t>
                      </a:r>
                      <a:endParaRPr lang="es-ES" sz="9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 err="1">
                          <a:effectLst/>
                        </a:rPr>
                        <a:t>eDeorbit</a:t>
                      </a:r>
                      <a:r>
                        <a:rPr lang="en-GB" sz="700" dirty="0">
                          <a:effectLst/>
                        </a:rPr>
                        <a:t> Stabilisation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30 Hz</a:t>
                      </a:r>
                      <a:endParaRPr lang="es-ES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18755 / 2808688</a:t>
                      </a:r>
                      <a:endParaRPr lang="es-ES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86.2383149 %</a:t>
                      </a:r>
                      <a:endParaRPr lang="es-ES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66.295744 %</a:t>
                      </a:r>
                      <a:endParaRPr lang="es-ES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ASSIST Synchronisation</a:t>
                      </a:r>
                      <a:endParaRPr lang="es-E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30 Hz</a:t>
                      </a:r>
                      <a:endParaRPr lang="es-ES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6062 / 1605304</a:t>
                      </a:r>
                      <a:endParaRPr lang="es-ES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94.03503456 %</a:t>
                      </a:r>
                      <a:endParaRPr lang="es-ES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700" dirty="0">
                          <a:effectLst/>
                        </a:rPr>
                        <a:t>80.736352 %</a:t>
                      </a:r>
                      <a:endParaRPr lang="es-ES" sz="9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722" marR="6172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564" y="1130141"/>
            <a:ext cx="3951974" cy="1981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18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DF0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 rot="16200000">
            <a:off x="-1556544" y="2451894"/>
            <a:ext cx="529272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6400" b="1" u="none" dirty="0" smtClean="0">
                <a:solidFill>
                  <a:schemeClr val="bg1"/>
                </a:solidFill>
                <a:latin typeface="+mj-lt"/>
              </a:rPr>
              <a:t>MORA-TSP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 rot="16200000">
            <a:off x="-986631" y="1502569"/>
            <a:ext cx="27749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3000" b="1" u="none" dirty="0" smtClean="0">
                <a:latin typeface="+mj-lt"/>
              </a:rPr>
              <a:t>Conclusion</a:t>
            </a:r>
          </a:p>
        </p:txBody>
      </p:sp>
      <p:pic>
        <p:nvPicPr>
          <p:cNvPr id="45061" name="Picture 91" descr="Z:\Logos\LOGOTIPOS_GMV\GMV_Logo\PhotoshopCS2\RGB\jpgs\GMV_BckgRGBro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4813300"/>
            <a:ext cx="13541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DF0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 rot="16200000">
            <a:off x="-1107281" y="1972469"/>
            <a:ext cx="43545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6400" b="1" u="none" dirty="0" smtClean="0">
                <a:solidFill>
                  <a:schemeClr val="bg1"/>
                </a:solidFill>
                <a:latin typeface="+mj-lt"/>
              </a:rPr>
              <a:t>Overview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 rot="16200000">
            <a:off x="-1451769" y="1962944"/>
            <a:ext cx="385603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3000" b="1" u="none" dirty="0" smtClean="0">
                <a:latin typeface="+mj-lt"/>
              </a:rPr>
              <a:t>AIR</a:t>
            </a:r>
          </a:p>
        </p:txBody>
      </p:sp>
      <p:pic>
        <p:nvPicPr>
          <p:cNvPr id="16389" name="Picture 91" descr="Z:\Logos\LOGOTIPOS_GMV\GMV_Logo\PhotoshopCS2\RGB\jpgs\GMV_BckgRGBro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4813300"/>
            <a:ext cx="13541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F505A-D18A-41B8-B8D4-5712D582847E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16052"/>
            <a:ext cx="854868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END TO END DEMONSTRATION</a:t>
            </a:r>
          </a:p>
        </p:txBody>
      </p:sp>
      <p:sp>
        <p:nvSpPr>
          <p:cNvPr id="11" name="5 Marcador de pie de página"/>
          <p:cNvSpPr txBox="1">
            <a:spLocks/>
          </p:cNvSpPr>
          <p:nvPr/>
        </p:nvSpPr>
        <p:spPr bwMode="gray">
          <a:xfrm>
            <a:off x="298450" y="162065"/>
            <a:ext cx="42195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s-ES" sz="9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</a:t>
            </a:r>
            <a:endParaRPr lang="en-US" altLang="es-ES" sz="9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990865"/>
            <a:ext cx="8534400" cy="406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algn="l">
              <a:lnSpc>
                <a:spcPct val="95000"/>
              </a:lnSpc>
              <a:spcAft>
                <a:spcPct val="2000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234950" indent="-233363" algn="l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457200" indent="-220663" algn="l">
              <a:lnSpc>
                <a:spcPct val="95000"/>
              </a:lnSpc>
              <a:spcBef>
                <a:spcPct val="25000"/>
              </a:spcBef>
              <a:buChar char="–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692150" indent="-233363" algn="l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887413" indent="-193675" algn="l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1344613" indent="-193675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1801813" indent="-193675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2259013" indent="-193675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2716213" indent="-193675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1587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/>
              <a:t>ESA Invitation to Tender </a:t>
            </a:r>
            <a:r>
              <a:rPr lang="en-GB" sz="1800" dirty="0" smtClean="0"/>
              <a:t>AO/1-8834/17/NL/FE:</a:t>
            </a:r>
          </a:p>
          <a:p>
            <a:pPr marL="1587" lvl="1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GB" sz="1800" dirty="0" smtClean="0"/>
          </a:p>
          <a:p>
            <a:pPr marL="1587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 smtClean="0"/>
              <a:t>“</a:t>
            </a:r>
            <a:r>
              <a:rPr lang="en-US" sz="1800" b="1" dirty="0" smtClean="0"/>
              <a:t>M</a:t>
            </a:r>
            <a:r>
              <a:rPr lang="en-US" sz="1800" dirty="0" smtClean="0"/>
              <a:t>ulticore </a:t>
            </a:r>
            <a:r>
              <a:rPr lang="en-US" sz="1800" dirty="0"/>
              <a:t>Implementation Of The </a:t>
            </a:r>
            <a:r>
              <a:rPr lang="en-US" sz="1800" b="1" dirty="0"/>
              <a:t>O</a:t>
            </a:r>
            <a:r>
              <a:rPr lang="en-US" sz="1800" dirty="0"/>
              <a:t>n-Board Software </a:t>
            </a:r>
            <a:r>
              <a:rPr lang="en-US" sz="1800" b="1" dirty="0"/>
              <a:t>R</a:t>
            </a:r>
            <a:r>
              <a:rPr lang="en-US" sz="1800" dirty="0"/>
              <a:t>eference </a:t>
            </a:r>
            <a:r>
              <a:rPr lang="en-US" sz="1800" b="1" dirty="0"/>
              <a:t>A</a:t>
            </a:r>
            <a:r>
              <a:rPr lang="en-US" sz="1800" dirty="0"/>
              <a:t>rchitecture </a:t>
            </a:r>
            <a:r>
              <a:rPr lang="en-US" sz="1800" dirty="0" smtClean="0"/>
              <a:t>with </a:t>
            </a:r>
            <a:r>
              <a:rPr lang="en-US" sz="1800" b="1" dirty="0" smtClean="0"/>
              <a:t>TSP</a:t>
            </a:r>
            <a:r>
              <a:rPr lang="en-US" sz="1800" dirty="0" smtClean="0"/>
              <a:t> </a:t>
            </a:r>
            <a:r>
              <a:rPr lang="en-US" sz="1800" dirty="0"/>
              <a:t>Capability</a:t>
            </a:r>
            <a:r>
              <a:rPr lang="en-US" sz="1800" dirty="0" smtClean="0"/>
              <a:t>”</a:t>
            </a:r>
          </a:p>
          <a:p>
            <a:pPr marL="1587" lvl="1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pt-PT" sz="1800" dirty="0"/>
          </a:p>
          <a:p>
            <a:pPr marL="1587" lvl="1" indent="0" algn="ctr"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 smtClean="0"/>
          </a:p>
          <a:p>
            <a:pPr marL="1587" lvl="1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/>
              <a:t>M</a:t>
            </a:r>
            <a:r>
              <a:rPr lang="en-US" sz="1800" dirty="0" smtClean="0"/>
              <a:t>ulticore Implementation of the </a:t>
            </a:r>
            <a:r>
              <a:rPr lang="en-US" sz="1800" b="1" dirty="0" smtClean="0"/>
              <a:t>O</a:t>
            </a:r>
            <a:r>
              <a:rPr lang="en-US" sz="1800" dirty="0" smtClean="0"/>
              <a:t>BSW </a:t>
            </a:r>
            <a:r>
              <a:rPr lang="en-US" sz="1800" b="1" dirty="0" smtClean="0"/>
              <a:t>R</a:t>
            </a:r>
            <a:r>
              <a:rPr lang="en-US" sz="1800" dirty="0" smtClean="0"/>
              <a:t>eference </a:t>
            </a:r>
            <a:r>
              <a:rPr lang="en-US" sz="1800" b="1" dirty="0" smtClean="0"/>
              <a:t>A</a:t>
            </a:r>
            <a:r>
              <a:rPr lang="en-US" sz="1800" dirty="0" smtClean="0"/>
              <a:t>rchitecture with </a:t>
            </a:r>
            <a:r>
              <a:rPr lang="en-US" sz="1800" b="1" dirty="0" smtClean="0"/>
              <a:t>T</a:t>
            </a:r>
            <a:r>
              <a:rPr lang="en-US" sz="1800" dirty="0" smtClean="0"/>
              <a:t>ime and </a:t>
            </a:r>
            <a:r>
              <a:rPr lang="en-US" sz="1800" b="1" dirty="0" smtClean="0"/>
              <a:t>S</a:t>
            </a:r>
            <a:r>
              <a:rPr lang="en-US" sz="1800" dirty="0" smtClean="0"/>
              <a:t>pace </a:t>
            </a:r>
            <a:r>
              <a:rPr lang="en-US" sz="1800" b="1" dirty="0" err="1" smtClean="0"/>
              <a:t>P</a:t>
            </a:r>
            <a:r>
              <a:rPr lang="en-US" sz="1800" dirty="0" err="1" smtClean="0"/>
              <a:t>artioning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GB" sz="1800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Duration: 14 months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PT" sz="1800" dirty="0" smtClean="0"/>
              <a:t>Consortium: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sz="1800" dirty="0"/>
          </a:p>
          <a:p>
            <a:pPr lvl="1"/>
            <a:endParaRPr lang="en-US" altLang="es-ES" dirty="0" smtClean="0"/>
          </a:p>
          <a:p>
            <a:pPr lvl="1"/>
            <a:endParaRPr lang="en-US" altLang="es-E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78"/>
          <a:stretch/>
        </p:blipFill>
        <p:spPr>
          <a:xfrm>
            <a:off x="4306638" y="1317884"/>
            <a:ext cx="4047653" cy="717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t="13586" b="40820"/>
          <a:stretch/>
        </p:blipFill>
        <p:spPr>
          <a:xfrm>
            <a:off x="801640" y="1396538"/>
            <a:ext cx="3504998" cy="673331"/>
          </a:xfrm>
          <a:prstGeom prst="rect">
            <a:avLst/>
          </a:prstGeom>
        </p:spPr>
      </p:pic>
      <p:pic>
        <p:nvPicPr>
          <p:cNvPr id="18" name="Picture 2" descr="C:\Users\sfbs\Desktop\slogans\slogan_producto_ai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139" y="2058323"/>
            <a:ext cx="3965171" cy="83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o 12"/>
          <p:cNvGrpSpPr/>
          <p:nvPr/>
        </p:nvGrpSpPr>
        <p:grpSpPr>
          <a:xfrm>
            <a:off x="3439676" y="4704577"/>
            <a:ext cx="4370824" cy="858192"/>
            <a:chOff x="4487780" y="4901615"/>
            <a:chExt cx="3340766" cy="699878"/>
          </a:xfrm>
        </p:grpSpPr>
        <p:pic>
          <p:nvPicPr>
            <p:cNvPr id="20" name="Imagem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93831" y="5004440"/>
              <a:ext cx="1034715" cy="442607"/>
            </a:xfrm>
            <a:prstGeom prst="rect">
              <a:avLst/>
            </a:prstGeom>
          </p:spPr>
        </p:pic>
        <p:pic>
          <p:nvPicPr>
            <p:cNvPr id="21" name="Imagem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1753" y="4901615"/>
              <a:ext cx="699878" cy="699878"/>
            </a:xfrm>
            <a:prstGeom prst="rect">
              <a:avLst/>
            </a:prstGeom>
          </p:spPr>
        </p:pic>
        <p:pic>
          <p:nvPicPr>
            <p:cNvPr id="22" name="Picture 2" descr="embedded brains GmbH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780" y="5189336"/>
              <a:ext cx="1467873" cy="236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274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3439676" y="4704577"/>
            <a:ext cx="4370824" cy="858192"/>
            <a:chOff x="4487780" y="4901615"/>
            <a:chExt cx="3340766" cy="699878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3831" y="5004440"/>
              <a:ext cx="1034715" cy="442607"/>
            </a:xfrm>
            <a:prstGeom prst="rect">
              <a:avLst/>
            </a:prstGeom>
          </p:spPr>
        </p:pic>
        <p:pic>
          <p:nvPicPr>
            <p:cNvPr id="18" name="Imagem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01753" y="4901615"/>
              <a:ext cx="699878" cy="699878"/>
            </a:xfrm>
            <a:prstGeom prst="rect">
              <a:avLst/>
            </a:prstGeom>
          </p:spPr>
        </p:pic>
        <p:pic>
          <p:nvPicPr>
            <p:cNvPr id="19" name="Picture 2" descr="embedded brains Gmb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780" y="5189336"/>
              <a:ext cx="1467873" cy="236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77814" y="5124196"/>
            <a:ext cx="2770187" cy="232833"/>
          </a:xfrm>
        </p:spPr>
        <p:txBody>
          <a:bodyPr/>
          <a:lstStyle/>
          <a:p>
            <a:r>
              <a:rPr lang="en-US" altLang="es-ES" smtClean="0"/>
              <a:t>GR740 User Day - AIR with GR740</a:t>
            </a:r>
            <a:endParaRPr lang="en-US" altLang="es-ES" dirty="0"/>
          </a:p>
        </p:txBody>
      </p:sp>
      <p:sp>
        <p:nvSpPr>
          <p:cNvPr id="12" name="2 Marcador de fecha"/>
          <p:cNvSpPr>
            <a:spLocks noGrp="1"/>
          </p:cNvSpPr>
          <p:nvPr>
            <p:ph type="dt" sz="half" idx="10"/>
          </p:nvPr>
        </p:nvSpPr>
        <p:spPr>
          <a:xfrm>
            <a:off x="3186114" y="5124196"/>
            <a:ext cx="731837" cy="232833"/>
          </a:xfrm>
        </p:spPr>
        <p:txBody>
          <a:bodyPr/>
          <a:lstStyle/>
          <a:p>
            <a:fld id="{E45E9859-9777-47CF-A1AF-6B8A1F0C3B36}" type="datetime1">
              <a:rPr lang="en-US" altLang="es-ES" sz="800" smtClean="0"/>
              <a:t>11/27/2019</a:t>
            </a:fld>
            <a:endParaRPr lang="en-US" altLang="es-E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69" y="888394"/>
            <a:ext cx="2480626" cy="1513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62" y="3089665"/>
            <a:ext cx="3335702" cy="17849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270" y="732139"/>
            <a:ext cx="3607055" cy="20679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r="18190"/>
          <a:stretch/>
        </p:blipFill>
        <p:spPr>
          <a:xfrm>
            <a:off x="5119600" y="3089665"/>
            <a:ext cx="3719601" cy="1853202"/>
          </a:xfrm>
          <a:prstGeom prst="rect">
            <a:avLst/>
          </a:prstGeom>
        </p:spPr>
      </p:pic>
      <p:sp>
        <p:nvSpPr>
          <p:cNvPr id="24" name="Rectangle 7"/>
          <p:cNvSpPr>
            <a:spLocks noGrp="1" noChangeArrowheads="1"/>
          </p:cNvSpPr>
          <p:nvPr>
            <p:ph type="title"/>
          </p:nvPr>
        </p:nvSpPr>
        <p:spPr>
          <a:xfrm>
            <a:off x="290513" y="316052"/>
            <a:ext cx="8548687" cy="4794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EAGLEEYE  USE CASE MODEL</a:t>
            </a:r>
          </a:p>
        </p:txBody>
      </p:sp>
      <p:sp>
        <p:nvSpPr>
          <p:cNvPr id="25" name="5 Marcador de pie de página"/>
          <p:cNvSpPr txBox="1">
            <a:spLocks/>
          </p:cNvSpPr>
          <p:nvPr/>
        </p:nvSpPr>
        <p:spPr bwMode="gray">
          <a:xfrm>
            <a:off x="298450" y="162065"/>
            <a:ext cx="42195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s-ES" sz="9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RESULTS</a:t>
            </a:r>
            <a:endParaRPr lang="en-US" altLang="es-ES" sz="9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7338" y="374650"/>
            <a:ext cx="8618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anose="02000503040000020003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pt-PT" altLang="es-ES" u="none" kern="0" dirty="0" smtClean="0">
                <a:latin typeface="+mj-lt"/>
              </a:rPr>
              <a:t>EagleEye</a:t>
            </a:r>
            <a:endParaRPr lang="es-ES_tradnl" altLang="es-ES" u="none" kern="0" dirty="0" smtClean="0">
              <a:latin typeface="+mj-lt"/>
            </a:endParaRPr>
          </a:p>
        </p:txBody>
      </p:sp>
      <p:sp>
        <p:nvSpPr>
          <p:cNvPr id="6" name="5 Marcador de pie de página"/>
          <p:cNvSpPr txBox="1">
            <a:spLocks/>
          </p:cNvSpPr>
          <p:nvPr/>
        </p:nvSpPr>
        <p:spPr>
          <a:xfrm>
            <a:off x="219075" y="250825"/>
            <a:ext cx="2576513" cy="20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tabLst>
                <a:tab pos="2517775" algn="r"/>
              </a:tabLst>
              <a:defRPr sz="24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u="none" dirty="0" smtClean="0">
                <a:solidFill>
                  <a:schemeClr val="bg2"/>
                </a:solidFill>
                <a:latin typeface="+mj-lt"/>
              </a:rPr>
              <a:t>Current Results</a:t>
            </a:r>
          </a:p>
        </p:txBody>
      </p:sp>
      <p:sp>
        <p:nvSpPr>
          <p:cNvPr id="40964" name="Rectangle 20"/>
          <p:cNvSpPr txBox="1">
            <a:spLocks noChangeArrowheads="1"/>
          </p:cNvSpPr>
          <p:nvPr/>
        </p:nvSpPr>
        <p:spPr bwMode="gray">
          <a:xfrm>
            <a:off x="3917950" y="5318125"/>
            <a:ext cx="6000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34950" indent="-233363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457200" indent="-220663">
              <a:lnSpc>
                <a:spcPct val="95000"/>
              </a:lnSpc>
              <a:spcBef>
                <a:spcPct val="25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692150" indent="-233363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887413" indent="-193675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3446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8018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2590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7162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sz="800" u="none" dirty="0">
                <a:solidFill>
                  <a:srgbClr val="DF0024"/>
                </a:solidFill>
              </a:rPr>
              <a:t>Page</a:t>
            </a:r>
            <a:r>
              <a:rPr lang="es-ES" altLang="es-ES" sz="800" u="none" dirty="0">
                <a:solidFill>
                  <a:srgbClr val="DF0024"/>
                </a:solidFill>
              </a:rPr>
              <a:t> </a:t>
            </a:r>
            <a:fld id="{373982DB-CA33-44C2-ABF7-CE5CDE2AA456}" type="slidenum">
              <a:rPr lang="es-ES" altLang="es-ES" sz="800" u="none">
                <a:solidFill>
                  <a:srgbClr val="DF0024"/>
                </a:solidFill>
              </a:rPr>
              <a:pPr algn="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ES" altLang="es-ES" sz="800" u="none" dirty="0">
              <a:solidFill>
                <a:srgbClr val="DF0024"/>
              </a:solidFill>
            </a:endParaRPr>
          </a:p>
        </p:txBody>
      </p:sp>
      <p:sp>
        <p:nvSpPr>
          <p:cNvPr id="40965" name="1 Marcador de pie de página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tabLst>
                <a:tab pos="2517775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sz="800" smtClean="0">
                <a:solidFill>
                  <a:srgbClr val="DF0024"/>
                </a:solidFill>
              </a:rPr>
              <a:t>GR740 User Day - AIR with GR740</a:t>
            </a:r>
            <a:endParaRPr lang="en-US" altLang="es-ES" sz="800" dirty="0" smtClean="0">
              <a:solidFill>
                <a:srgbClr val="DF0024"/>
              </a:solidFill>
            </a:endParaRPr>
          </a:p>
        </p:txBody>
      </p:sp>
      <p:sp>
        <p:nvSpPr>
          <p:cNvPr id="409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fld id="{78E61154-F456-4D42-A101-2E74EBEC9ACD}" type="datetime1">
              <a:rPr lang="en-US" altLang="es-ES" sz="800" u="none" smtClean="0">
                <a:solidFill>
                  <a:srgbClr val="DF0024"/>
                </a:solidFill>
              </a:rPr>
              <a:t>11/27/2019</a:t>
            </a:fld>
            <a:endParaRPr lang="en-US" altLang="es-ES" sz="800" u="none" dirty="0" smtClean="0">
              <a:solidFill>
                <a:srgbClr val="DF00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1" y="2240171"/>
            <a:ext cx="8689518" cy="2341971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7338" y="912404"/>
            <a:ext cx="8607425" cy="124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950" indent="-233363" algn="l" rtl="0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defRPr sz="1000">
                <a:solidFill>
                  <a:schemeClr val="tx1"/>
                </a:solidFill>
                <a:latin typeface="+mn-lt"/>
              </a:defRPr>
            </a:lvl2pPr>
            <a:lvl3pPr marL="457200" indent="-2206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3pPr>
            <a:lvl4pPr marL="692150" indent="-233363" algn="l" rtl="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8874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+mn-lt"/>
              </a:defRPr>
            </a:lvl5pPr>
            <a:lvl6pPr marL="13446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18018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2590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2716213" indent="-193675" algn="l" rtl="0" fontAlgn="base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s-ES" sz="1800" b="1" u="none" kern="0" dirty="0" smtClean="0"/>
              <a:t>TASTE </a:t>
            </a:r>
            <a:r>
              <a:rPr lang="en-US" altLang="es-ES" sz="1800" u="none" kern="0" dirty="0" smtClean="0"/>
              <a:t>has been upgrade to have </a:t>
            </a:r>
            <a:r>
              <a:rPr lang="en-US" altLang="es-ES" sz="1800" b="1" u="none" kern="0" dirty="0" smtClean="0"/>
              <a:t>AIR</a:t>
            </a:r>
            <a:r>
              <a:rPr lang="en-US" altLang="es-ES" sz="1800" u="none" kern="0" dirty="0" smtClean="0"/>
              <a:t> integrated and provide binaries running in TSP and SMP multicore.</a:t>
            </a:r>
          </a:p>
          <a:p>
            <a:pPr>
              <a:lnSpc>
                <a:spcPct val="85000"/>
              </a:lnSpc>
            </a:pPr>
            <a:r>
              <a:rPr lang="en-US" altLang="es-ES" sz="1800" u="none" kern="0" dirty="0" smtClean="0"/>
              <a:t>Several EagleEye scheduling scenario have been drawn including partitions running in multiple cores with </a:t>
            </a:r>
            <a:r>
              <a:rPr lang="en-US" altLang="es-ES" sz="1800" b="1" u="none" kern="0" dirty="0" smtClean="0"/>
              <a:t>RTEMS 5 SMP.</a:t>
            </a:r>
          </a:p>
        </p:txBody>
      </p:sp>
      <p:grpSp>
        <p:nvGrpSpPr>
          <p:cNvPr id="10" name="Grupo 12"/>
          <p:cNvGrpSpPr/>
          <p:nvPr/>
        </p:nvGrpSpPr>
        <p:grpSpPr>
          <a:xfrm>
            <a:off x="3439676" y="4704577"/>
            <a:ext cx="4370824" cy="858192"/>
            <a:chOff x="4487780" y="4901615"/>
            <a:chExt cx="3340766" cy="699878"/>
          </a:xfrm>
        </p:grpSpPr>
        <p:pic>
          <p:nvPicPr>
            <p:cNvPr id="12" name="Imagem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93831" y="5004440"/>
              <a:ext cx="1034715" cy="442607"/>
            </a:xfrm>
            <a:prstGeom prst="rect">
              <a:avLst/>
            </a:prstGeom>
          </p:spPr>
        </p:pic>
        <p:pic>
          <p:nvPicPr>
            <p:cNvPr id="13" name="Imagem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1753" y="4901615"/>
              <a:ext cx="699878" cy="699878"/>
            </a:xfrm>
            <a:prstGeom prst="rect">
              <a:avLst/>
            </a:prstGeom>
          </p:spPr>
        </p:pic>
        <p:pic>
          <p:nvPicPr>
            <p:cNvPr id="14" name="Picture 2" descr="embedded brains GmbH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7780" y="5189336"/>
              <a:ext cx="1467873" cy="236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1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120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4784725"/>
            <a:ext cx="14192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Rectangle 6"/>
          <p:cNvSpPr>
            <a:spLocks noChangeArrowheads="1"/>
          </p:cNvSpPr>
          <p:nvPr/>
        </p:nvSpPr>
        <p:spPr bwMode="auto">
          <a:xfrm rot="16200000">
            <a:off x="-735012" y="577849"/>
            <a:ext cx="1765300" cy="5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s-ES" u="none" dirty="0" smtClean="0">
              <a:solidFill>
                <a:schemeClr val="accent1"/>
              </a:solidFill>
              <a:latin typeface="+mj-lt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1500" u="none" dirty="0" smtClean="0">
                <a:solidFill>
                  <a:schemeClr val="accent1"/>
                </a:solidFill>
                <a:latin typeface="+mj-lt"/>
              </a:rPr>
              <a:t>www.gmv.com</a:t>
            </a:r>
          </a:p>
        </p:txBody>
      </p:sp>
      <p:pic>
        <p:nvPicPr>
          <p:cNvPr id="51205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4"/>
          <a:stretch>
            <a:fillRect/>
          </a:stretch>
        </p:blipFill>
        <p:spPr bwMode="auto">
          <a:xfrm>
            <a:off x="2016125" y="0"/>
            <a:ext cx="5167313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95550" y="3270250"/>
            <a:ext cx="4208463" cy="736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4400" b="1" u="none" dirty="0" smtClean="0">
                <a:solidFill>
                  <a:schemeClr val="bg1"/>
                </a:solidFill>
                <a:latin typeface="+mj-lt"/>
              </a:rPr>
              <a:t>THANK YOU</a:t>
            </a:r>
            <a:endParaRPr lang="en-US" altLang="es-ES" sz="1800" b="1" u="none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s-ES" b="1" u="none" dirty="0" smtClean="0">
              <a:solidFill>
                <a:schemeClr val="bg1"/>
              </a:solidFill>
              <a:latin typeface="Avenir LT 55 Roman" pitchFamily="2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s-ES" b="1" u="none" dirty="0" smtClean="0">
              <a:solidFill>
                <a:schemeClr val="bg1"/>
              </a:solidFill>
              <a:latin typeface="Avenir LT 55 Roman" pitchFamily="2" charset="0"/>
            </a:endParaRPr>
          </a:p>
        </p:txBody>
      </p:sp>
      <p:pic>
        <p:nvPicPr>
          <p:cNvPr id="51207" name="Picture 15" descr="C:\__TRABAJOS\2015\07_julio\PPT_definitivos\redes\f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17" descr="C:\__TRABAJOS\2015\07_julio\PPT_definitivos\redes\in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18" descr="C:\__TRABAJOS\2015\07_julio\PPT_definitivos\redes\rss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9" descr="C:\__TRABAJOS\2015\07_julio\PPT_definitivos\redes\t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20" descr="C:\__TRABAJOS\2015\07_julio\PPT_definitivos\redes\y.pn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5122863"/>
            <a:ext cx="2190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21" descr="C:\__TRABAJOS\2015\07_julio\PPT_definitivos\redes\blog.pn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116513"/>
            <a:ext cx="1246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486525" y="4237039"/>
            <a:ext cx="2435225" cy="28892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1400" u="none" dirty="0" smtClean="0">
                <a:solidFill>
                  <a:schemeClr val="bg1"/>
                </a:solidFill>
                <a:latin typeface="+mj-lt"/>
              </a:rPr>
              <a:t>daniel.silveira@gmv.com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s-ES" b="1" u="none" dirty="0" smtClean="0">
              <a:solidFill>
                <a:schemeClr val="bg1"/>
              </a:solidFill>
              <a:latin typeface="Avenir LT 55 Roman" pitchFamily="2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s-ES" b="1" u="none" dirty="0" smtClean="0">
              <a:solidFill>
                <a:schemeClr val="bg1"/>
              </a:solidFill>
              <a:latin typeface="Avenir LT 55 Roman" pitchFamily="2" charset="0"/>
            </a:endParaRPr>
          </a:p>
        </p:txBody>
      </p:sp>
      <p:sp>
        <p:nvSpPr>
          <p:cNvPr id="15" name="Rectangle 3">
            <a:hlinkClick r:id="rId17"/>
          </p:cNvPr>
          <p:cNvSpPr>
            <a:spLocks noChangeArrowheads="1"/>
          </p:cNvSpPr>
          <p:nvPr/>
        </p:nvSpPr>
        <p:spPr bwMode="auto">
          <a:xfrm>
            <a:off x="6276975" y="4567239"/>
            <a:ext cx="2561873" cy="23812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1400" u="none" smtClean="0">
                <a:solidFill>
                  <a:schemeClr val="bg1"/>
                </a:solidFill>
                <a:latin typeface="+mj-lt"/>
              </a:rPr>
              <a:t>lasg@gmv.com</a:t>
            </a:r>
            <a:endParaRPr lang="en-US" altLang="es-ES" sz="1400" u="none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s-ES" b="1" u="none" dirty="0" smtClean="0">
              <a:solidFill>
                <a:schemeClr val="bg1"/>
              </a:solidFill>
              <a:latin typeface="Avenir LT 55 Roman" pitchFamily="2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endParaRPr lang="en-US" altLang="es-ES" b="1" u="none" dirty="0" smtClean="0">
              <a:solidFill>
                <a:schemeClr val="bg1"/>
              </a:solidFill>
              <a:latin typeface="Avenir LT 55 Rom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71463" y="441325"/>
            <a:ext cx="62722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anose="02000503040000020003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ts val="2800"/>
              </a:lnSpc>
              <a:defRPr/>
            </a:pPr>
            <a:r>
              <a:rPr lang="en-US" altLang="es-ES" u="none" kern="0" dirty="0" smtClean="0">
                <a:latin typeface="+mj-lt"/>
              </a:rPr>
              <a:t>What</a:t>
            </a:r>
            <a:r>
              <a:rPr lang="es-ES_tradnl" altLang="es-ES" u="none" kern="0" dirty="0" smtClean="0">
                <a:latin typeface="+mj-lt"/>
              </a:rPr>
              <a:t> </a:t>
            </a:r>
            <a:r>
              <a:rPr lang="en-US" altLang="es-ES" u="none" kern="0" dirty="0" smtClean="0">
                <a:latin typeface="+mj-lt"/>
              </a:rPr>
              <a:t>is</a:t>
            </a:r>
            <a:r>
              <a:rPr lang="es-ES_tradnl" altLang="es-ES" u="none" kern="0" dirty="0" smtClean="0">
                <a:latin typeface="+mj-lt"/>
              </a:rPr>
              <a:t> AIR</a:t>
            </a:r>
          </a:p>
        </p:txBody>
      </p:sp>
      <p:sp>
        <p:nvSpPr>
          <p:cNvPr id="17" name="5 Marcador de pie de página"/>
          <p:cNvSpPr txBox="1">
            <a:spLocks/>
          </p:cNvSpPr>
          <p:nvPr/>
        </p:nvSpPr>
        <p:spPr>
          <a:xfrm>
            <a:off x="219075" y="250825"/>
            <a:ext cx="2576513" cy="20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tabLst>
                <a:tab pos="2517775" algn="r"/>
              </a:tabLst>
              <a:defRPr sz="24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u="none" dirty="0" smtClean="0">
                <a:solidFill>
                  <a:schemeClr val="bg2"/>
                </a:solidFill>
                <a:latin typeface="+mj-lt"/>
              </a:rPr>
              <a:t>AIR overview</a:t>
            </a:r>
          </a:p>
        </p:txBody>
      </p:sp>
      <p:sp>
        <p:nvSpPr>
          <p:cNvPr id="18436" name="Rectangle 20"/>
          <p:cNvSpPr txBox="1">
            <a:spLocks noChangeArrowheads="1"/>
          </p:cNvSpPr>
          <p:nvPr/>
        </p:nvSpPr>
        <p:spPr bwMode="gray">
          <a:xfrm>
            <a:off x="3917950" y="5318125"/>
            <a:ext cx="6000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34950" indent="-233363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457200" indent="-220663">
              <a:lnSpc>
                <a:spcPct val="95000"/>
              </a:lnSpc>
              <a:spcBef>
                <a:spcPct val="25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692150" indent="-233363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887413" indent="-193675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3446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8018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2590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7162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sz="800" u="none" dirty="0">
                <a:solidFill>
                  <a:srgbClr val="DF0024"/>
                </a:solidFill>
              </a:rPr>
              <a:t>Page</a:t>
            </a:r>
            <a:r>
              <a:rPr lang="es-ES" altLang="es-ES" sz="800" u="none" dirty="0">
                <a:solidFill>
                  <a:srgbClr val="DF0024"/>
                </a:solidFill>
              </a:rPr>
              <a:t> </a:t>
            </a:r>
            <a:fld id="{60DC3E60-4519-42E1-B853-29807900A7E4}" type="slidenum">
              <a:rPr lang="es-ES" altLang="es-ES" sz="800" u="none">
                <a:solidFill>
                  <a:srgbClr val="DF0024"/>
                </a:solidFill>
              </a:rPr>
              <a:pPr algn="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altLang="es-ES" sz="800" u="none" dirty="0">
              <a:solidFill>
                <a:srgbClr val="DF0024"/>
              </a:solidFill>
            </a:endParaRPr>
          </a:p>
        </p:txBody>
      </p:sp>
      <p:sp>
        <p:nvSpPr>
          <p:cNvPr id="18437" name="1 Marcador de pie de página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tabLst>
                <a:tab pos="2517775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sz="800" smtClean="0">
                <a:solidFill>
                  <a:srgbClr val="DF0024"/>
                </a:solidFill>
              </a:rPr>
              <a:t>GR740 User Day - AIR with GR740</a:t>
            </a:r>
            <a:endParaRPr lang="en-US" altLang="es-ES" sz="800" dirty="0" smtClean="0">
              <a:solidFill>
                <a:srgbClr val="DF0024"/>
              </a:solidFill>
            </a:endParaRPr>
          </a:p>
        </p:txBody>
      </p:sp>
      <p:sp>
        <p:nvSpPr>
          <p:cNvPr id="18438" name="Content Placeholder 7"/>
          <p:cNvSpPr txBox="1">
            <a:spLocks/>
          </p:cNvSpPr>
          <p:nvPr/>
        </p:nvSpPr>
        <p:spPr bwMode="auto">
          <a:xfrm>
            <a:off x="705739" y="2790472"/>
            <a:ext cx="3820224" cy="125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34950" indent="-233363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457200" indent="-220663">
              <a:lnSpc>
                <a:spcPct val="95000"/>
              </a:lnSpc>
              <a:spcBef>
                <a:spcPct val="25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692150" indent="-233363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887413" indent="-193675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3446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8018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2590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7162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GB" altLang="en-US" sz="1600" u="none" dirty="0"/>
              <a:t>AIR is </a:t>
            </a:r>
            <a:r>
              <a:rPr lang="en-GB" altLang="en-US" sz="1600" u="none" dirty="0" smtClean="0"/>
              <a:t>a type-1 hypervisor that </a:t>
            </a:r>
            <a:r>
              <a:rPr lang="en-GB" altLang="en-US" sz="1600" u="none" dirty="0"/>
              <a:t>guarantees </a:t>
            </a:r>
            <a:r>
              <a:rPr lang="en-GB" altLang="en-US" sz="1600" b="1" u="none" dirty="0" smtClean="0"/>
              <a:t>TSP </a:t>
            </a:r>
            <a:r>
              <a:rPr lang="en-GB" altLang="en-US" sz="1600" u="none" dirty="0" smtClean="0"/>
              <a:t>in </a:t>
            </a:r>
            <a:r>
              <a:rPr lang="en-GB" altLang="en-US" sz="1600" u="none" dirty="0"/>
              <a:t>the target </a:t>
            </a:r>
            <a:r>
              <a:rPr lang="en-GB" altLang="en-US" sz="1600" u="none" dirty="0" smtClean="0"/>
              <a:t>hardware </a:t>
            </a:r>
            <a:endParaRPr lang="en-GB" altLang="en-US" sz="1600" u="none" dirty="0"/>
          </a:p>
        </p:txBody>
      </p:sp>
      <p:sp>
        <p:nvSpPr>
          <p:cNvPr id="18439" name="Marcador de Posição de Conteúdo 8"/>
          <p:cNvSpPr txBox="1">
            <a:spLocks/>
          </p:cNvSpPr>
          <p:nvPr/>
        </p:nvSpPr>
        <p:spPr bwMode="auto">
          <a:xfrm>
            <a:off x="4679950" y="2789188"/>
            <a:ext cx="3601148" cy="126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34950" indent="-233363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457200" indent="-220663">
              <a:lnSpc>
                <a:spcPct val="95000"/>
              </a:lnSpc>
              <a:spcBef>
                <a:spcPct val="25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692150" indent="-233363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887413" indent="-193675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3446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8018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2590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7162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342900" indent="-342900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altLang="en-US" sz="1600" u="none" dirty="0">
                <a:latin typeface="+mj-lt"/>
              </a:rPr>
              <a:t>Allows</a:t>
            </a:r>
            <a:r>
              <a:rPr lang="pt-PT" altLang="en-US" sz="1600" u="none" dirty="0">
                <a:latin typeface="+mj-lt"/>
              </a:rPr>
              <a:t> </a:t>
            </a:r>
            <a:r>
              <a:rPr lang="en-US" altLang="en-US" sz="1600" u="none" dirty="0">
                <a:latin typeface="+mj-lt"/>
              </a:rPr>
              <a:t>multiple</a:t>
            </a:r>
            <a:r>
              <a:rPr lang="pt-PT" altLang="en-US" sz="1600" u="none" dirty="0">
                <a:latin typeface="+mj-lt"/>
              </a:rPr>
              <a:t> </a:t>
            </a:r>
            <a:r>
              <a:rPr lang="en-US" altLang="en-US" sz="1600" u="none" dirty="0">
                <a:latin typeface="+mj-lt"/>
              </a:rPr>
              <a:t>avionics</a:t>
            </a:r>
            <a:r>
              <a:rPr lang="pt-PT" altLang="en-US" sz="1600" u="none" dirty="0">
                <a:latin typeface="+mj-lt"/>
              </a:rPr>
              <a:t> </a:t>
            </a:r>
            <a:r>
              <a:rPr lang="en-US" altLang="en-US" sz="1600" u="none" dirty="0">
                <a:latin typeface="+mj-lt"/>
              </a:rPr>
              <a:t>applications</a:t>
            </a:r>
            <a:r>
              <a:rPr lang="pt-PT" altLang="en-US" sz="1600" u="none" dirty="0">
                <a:latin typeface="+mj-lt"/>
              </a:rPr>
              <a:t> </a:t>
            </a:r>
            <a:r>
              <a:rPr lang="en-US" altLang="en-US" sz="1600" u="none" dirty="0">
                <a:latin typeface="+mj-lt"/>
              </a:rPr>
              <a:t>with</a:t>
            </a:r>
            <a:r>
              <a:rPr lang="pt-PT" altLang="en-US" sz="1600" u="none" dirty="0">
                <a:latin typeface="+mj-lt"/>
              </a:rPr>
              <a:t> </a:t>
            </a:r>
            <a:r>
              <a:rPr lang="en-US" altLang="en-US" sz="1600" b="1" u="none" dirty="0">
                <a:latin typeface="+mj-lt"/>
              </a:rPr>
              <a:t>different</a:t>
            </a:r>
            <a:r>
              <a:rPr lang="pt-PT" altLang="en-US" sz="1600" b="1" u="none" dirty="0">
                <a:latin typeface="+mj-lt"/>
              </a:rPr>
              <a:t> </a:t>
            </a:r>
            <a:r>
              <a:rPr lang="en-US" altLang="en-US" sz="1600" b="1" u="none" dirty="0">
                <a:latin typeface="+mj-lt"/>
              </a:rPr>
              <a:t>criticalities</a:t>
            </a:r>
            <a:r>
              <a:rPr lang="pt-PT" altLang="en-US" sz="1600" b="1" u="none" dirty="0">
                <a:latin typeface="+mj-lt"/>
              </a:rPr>
              <a:t> </a:t>
            </a:r>
            <a:r>
              <a:rPr lang="pt-PT" altLang="en-US" sz="1600" u="none" dirty="0">
                <a:latin typeface="+mj-lt"/>
              </a:rPr>
              <a:t>to </a:t>
            </a:r>
            <a:r>
              <a:rPr lang="en-US" altLang="en-US" sz="1600" u="none" dirty="0">
                <a:latin typeface="+mj-lt"/>
              </a:rPr>
              <a:t>run</a:t>
            </a:r>
            <a:r>
              <a:rPr lang="pt-PT" altLang="en-US" sz="1600" u="none" dirty="0">
                <a:latin typeface="+mj-lt"/>
              </a:rPr>
              <a:t> </a:t>
            </a:r>
            <a:r>
              <a:rPr lang="en-US" altLang="en-US" sz="1600" u="none" dirty="0">
                <a:latin typeface="+mj-lt"/>
              </a:rPr>
              <a:t>independently</a:t>
            </a:r>
            <a:r>
              <a:rPr lang="pt-PT" altLang="en-US" sz="1600" u="none" dirty="0">
                <a:latin typeface="+mj-lt"/>
              </a:rPr>
              <a:t> in </a:t>
            </a:r>
            <a:r>
              <a:rPr lang="en-US" altLang="en-US" sz="1600" u="none" dirty="0">
                <a:latin typeface="+mj-lt"/>
              </a:rPr>
              <a:t>the</a:t>
            </a:r>
            <a:r>
              <a:rPr lang="pt-PT" altLang="en-US" sz="1600" u="none" dirty="0">
                <a:latin typeface="+mj-lt"/>
              </a:rPr>
              <a:t> </a:t>
            </a:r>
            <a:r>
              <a:rPr lang="en-US" altLang="en-US" sz="1600" u="none" dirty="0">
                <a:latin typeface="+mj-lt"/>
              </a:rPr>
              <a:t>same hardware </a:t>
            </a:r>
            <a:r>
              <a:rPr lang="en-US" altLang="en-US" sz="1600" u="none" dirty="0" smtClean="0">
                <a:latin typeface="+mj-lt"/>
              </a:rPr>
              <a:t>resource</a:t>
            </a:r>
            <a:endParaRPr lang="en-US" altLang="en-US" sz="1600" b="1" i="1" u="none" dirty="0">
              <a:latin typeface="+mj-lt"/>
            </a:endParaRPr>
          </a:p>
        </p:txBody>
      </p:sp>
      <p:pic>
        <p:nvPicPr>
          <p:cNvPr id="18440" name="Picture 2" descr="C:\Users\sfbs\Desktop\slogans\slogan_producto_a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35" y="1182473"/>
            <a:ext cx="5173980" cy="117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735307"/>
              </p:ext>
            </p:extLst>
          </p:nvPr>
        </p:nvGraphicFramePr>
        <p:xfrm>
          <a:off x="697802" y="4459111"/>
          <a:ext cx="7243932" cy="50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fld id="{708CC900-C0BB-4CB5-AF42-7FD458AFA665}" type="datetime1">
              <a:rPr lang="en-US" altLang="es-ES" sz="800" u="none" smtClean="0">
                <a:solidFill>
                  <a:srgbClr val="DF0024"/>
                </a:solidFill>
              </a:rPr>
              <a:t>11/27/2019</a:t>
            </a:fld>
            <a:endParaRPr lang="en-US" altLang="es-ES" sz="800" u="none" dirty="0" smtClean="0">
              <a:solidFill>
                <a:srgbClr val="DF0024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14689" y="1402652"/>
            <a:ext cx="3675424" cy="640738"/>
          </a:xfrm>
          <a:prstGeom prst="rect">
            <a:avLst/>
          </a:prstGeom>
          <a:solidFill>
            <a:schemeClr val="tx1"/>
          </a:solidFill>
          <a:ln w="9525" cap="rnd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" name="Marcador de Posição de Conteúdo 8"/>
          <p:cNvSpPr txBox="1">
            <a:spLocks/>
          </p:cNvSpPr>
          <p:nvPr/>
        </p:nvSpPr>
        <p:spPr bwMode="auto">
          <a:xfrm>
            <a:off x="3214689" y="1493195"/>
            <a:ext cx="2678465" cy="29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34950" indent="-233363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457200" indent="-220663">
              <a:lnSpc>
                <a:spcPct val="95000"/>
              </a:lnSpc>
              <a:spcBef>
                <a:spcPct val="25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692150" indent="-233363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887413" indent="-193675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3446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8018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2590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7162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Clr>
                <a:schemeClr val="tx2"/>
              </a:buClr>
              <a:buSzPct val="150000"/>
            </a:pPr>
            <a:r>
              <a:rPr lang="pt-PT" altLang="en-US" sz="1600" b="1" u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HYPERVISOR</a:t>
            </a:r>
          </a:p>
          <a:p>
            <a:pPr>
              <a:buClr>
                <a:schemeClr val="tx2"/>
              </a:buClr>
              <a:buSzPct val="150000"/>
            </a:pPr>
            <a:endParaRPr lang="en-US" altLang="en-US" sz="1600" b="1" i="1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689" y="1735403"/>
            <a:ext cx="38186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="1" u="none" dirty="0">
                <a:solidFill>
                  <a:srgbClr val="DF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COMPLIANT WITH  ARINC 653 and </a:t>
            </a:r>
            <a:r>
              <a:rPr lang="en-US" altLang="en-US" sz="1400" b="1" u="none" dirty="0" smtClean="0">
                <a:solidFill>
                  <a:srgbClr val="DF0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IMA-SP</a:t>
            </a:r>
            <a:endParaRPr lang="pt-PT" altLang="en-US" sz="1400" b="1" u="none" dirty="0">
              <a:solidFill>
                <a:srgbClr val="DF0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36395" y="1349257"/>
            <a:ext cx="4963105" cy="33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en-US" sz="1400" u="none" dirty="0">
                <a:latin typeface="+mj-lt"/>
              </a:rPr>
              <a:t>AIR </a:t>
            </a:r>
            <a:r>
              <a:rPr lang="en-US" sz="1400" u="none" dirty="0" smtClean="0">
                <a:latin typeface="+mj-lt"/>
              </a:rPr>
              <a:t>supports paravirtualized RTOS versions for SPARC:</a:t>
            </a:r>
          </a:p>
          <a:p>
            <a:pPr marL="171450" indent="-1714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400" u="none" dirty="0" smtClean="0">
                <a:latin typeface="+mj-lt"/>
              </a:rPr>
              <a:t>RTEMS version 4.8i (a space tailored version of RTEMS 4.8 by Edisoft</a:t>
            </a:r>
            <a:r>
              <a:rPr lang="en-US" sz="1400" u="none" baseline="30000" dirty="0" smtClean="0">
                <a:latin typeface="+mj-lt"/>
              </a:rPr>
              <a:t>[1]</a:t>
            </a:r>
            <a:r>
              <a:rPr lang="en-US" sz="1400" u="none" dirty="0" smtClean="0">
                <a:latin typeface="+mj-lt"/>
              </a:rPr>
              <a:t>)</a:t>
            </a:r>
          </a:p>
          <a:p>
            <a:pPr marL="171450" indent="-1714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400" u="none" dirty="0" smtClean="0">
                <a:latin typeface="+mj-lt"/>
              </a:rPr>
              <a:t>RTEMS </a:t>
            </a:r>
            <a:r>
              <a:rPr lang="en-US" sz="1400" u="none" dirty="0">
                <a:latin typeface="+mj-lt"/>
              </a:rPr>
              <a:t>version </a:t>
            </a:r>
            <a:r>
              <a:rPr lang="en-US" sz="1400" u="none" dirty="0" smtClean="0">
                <a:latin typeface="+mj-lt"/>
              </a:rPr>
              <a:t>5</a:t>
            </a:r>
          </a:p>
          <a:p>
            <a:pPr marL="914400" lvl="1" indent="-1714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400" u="none" dirty="0" smtClean="0">
                <a:latin typeface="+mj-lt"/>
              </a:rPr>
              <a:t>SMP</a:t>
            </a:r>
          </a:p>
          <a:p>
            <a:pPr marL="914400" lvl="1" indent="-1714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pt-PT" sz="1400" u="none" dirty="0">
              <a:latin typeface="+mj-lt"/>
            </a:endParaRPr>
          </a:p>
          <a:p>
            <a:pPr marL="914400" lvl="1" indent="-1714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400" u="none" dirty="0" smtClean="0">
                <a:latin typeface="+mj-lt"/>
              </a:rPr>
              <a:t>Flexibility to move tasks </a:t>
            </a:r>
            <a:r>
              <a:rPr lang="en-US" sz="1400" u="none" dirty="0">
                <a:latin typeface="+mj-lt"/>
              </a:rPr>
              <a:t>across different </a:t>
            </a:r>
            <a:r>
              <a:rPr lang="en-US" sz="1400" u="none" dirty="0" smtClean="0">
                <a:latin typeface="+mj-lt"/>
              </a:rPr>
              <a:t>schedulers and reassign cores to schedulers</a:t>
            </a:r>
            <a:endParaRPr lang="en-US" sz="1200" u="none" dirty="0">
              <a:latin typeface="+mj-lt"/>
            </a:endParaRP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271463" y="371475"/>
            <a:ext cx="62722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anose="02000503040000020003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s-ES_tradnl" altLang="es-ES" u="none" kern="0" dirty="0" smtClean="0">
                <a:latin typeface="+mj-lt"/>
              </a:rPr>
              <a:t>RTEMS</a:t>
            </a:r>
          </a:p>
        </p:txBody>
      </p:sp>
      <p:sp>
        <p:nvSpPr>
          <p:cNvPr id="10" name="5 Marcador de pie de página"/>
          <p:cNvSpPr txBox="1">
            <a:spLocks/>
          </p:cNvSpPr>
          <p:nvPr/>
        </p:nvSpPr>
        <p:spPr>
          <a:xfrm>
            <a:off x="219075" y="250825"/>
            <a:ext cx="2576513" cy="20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tabLst>
                <a:tab pos="2517775" algn="r"/>
              </a:tabLst>
              <a:defRPr sz="24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u="none" dirty="0" smtClean="0">
                <a:solidFill>
                  <a:schemeClr val="bg2"/>
                </a:solidFill>
                <a:latin typeface="+mj-lt"/>
              </a:rPr>
              <a:t>Supported RTOS</a:t>
            </a:r>
          </a:p>
        </p:txBody>
      </p:sp>
      <p:sp>
        <p:nvSpPr>
          <p:cNvPr id="32773" name="Rectangle 20"/>
          <p:cNvSpPr txBox="1">
            <a:spLocks noChangeArrowheads="1"/>
          </p:cNvSpPr>
          <p:nvPr/>
        </p:nvSpPr>
        <p:spPr bwMode="gray">
          <a:xfrm>
            <a:off x="3917950" y="5318125"/>
            <a:ext cx="6000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34950" indent="-233363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457200" indent="-220663">
              <a:lnSpc>
                <a:spcPct val="95000"/>
              </a:lnSpc>
              <a:spcBef>
                <a:spcPct val="25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692150" indent="-233363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887413" indent="-193675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3446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8018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2590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7162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sz="800" u="none" dirty="0">
                <a:solidFill>
                  <a:srgbClr val="DF0024"/>
                </a:solidFill>
              </a:rPr>
              <a:t>Page</a:t>
            </a:r>
            <a:r>
              <a:rPr lang="es-ES" altLang="es-ES" sz="800" u="none" dirty="0">
                <a:solidFill>
                  <a:srgbClr val="DF0024"/>
                </a:solidFill>
              </a:rPr>
              <a:t> </a:t>
            </a:r>
            <a:fld id="{1311B393-96B1-4B4F-9333-817D4C4E1B8C}" type="slidenum">
              <a:rPr lang="es-ES" altLang="es-ES" sz="800" u="none">
                <a:solidFill>
                  <a:srgbClr val="DF0024"/>
                </a:solidFill>
              </a:rPr>
              <a:pPr algn="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s-ES" altLang="es-ES" sz="800" u="none" dirty="0">
              <a:solidFill>
                <a:srgbClr val="DF0024"/>
              </a:solidFill>
            </a:endParaRPr>
          </a:p>
        </p:txBody>
      </p:sp>
      <p:sp>
        <p:nvSpPr>
          <p:cNvPr id="32774" name="1 Marcador de pie de página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tabLst>
                <a:tab pos="2517775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sz="800" smtClean="0">
                <a:solidFill>
                  <a:srgbClr val="DF0024"/>
                </a:solidFill>
              </a:rPr>
              <a:t>GR740 User Day - AIR with GR740</a:t>
            </a:r>
            <a:endParaRPr lang="en-US" altLang="es-ES" sz="800" dirty="0" smtClean="0">
              <a:solidFill>
                <a:srgbClr val="DF0024"/>
              </a:solidFill>
            </a:endParaRPr>
          </a:p>
        </p:txBody>
      </p:sp>
      <p:sp>
        <p:nvSpPr>
          <p:cNvPr id="3277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fld id="{7410BA15-449D-46DF-BF30-2847EFC6D606}" type="datetime1">
              <a:rPr lang="en-US" altLang="es-ES" sz="800" u="none" smtClean="0">
                <a:solidFill>
                  <a:srgbClr val="DF0024"/>
                </a:solidFill>
              </a:rPr>
              <a:t>11/27/2019</a:t>
            </a:fld>
            <a:endParaRPr lang="en-US" altLang="es-ES" sz="800" u="none" dirty="0" smtClean="0">
              <a:solidFill>
                <a:srgbClr val="DF002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88" y="3809999"/>
            <a:ext cx="1314449" cy="13144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3191" y="5001337"/>
            <a:ext cx="6223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u="none" dirty="0" smtClean="0">
                <a:solidFill>
                  <a:schemeClr val="tx1"/>
                </a:solidFill>
              </a:rPr>
              <a:t>[1] - </a:t>
            </a:r>
            <a:r>
              <a:rPr lang="en-US" sz="1000" u="none" dirty="0" smtClean="0">
                <a:solidFill>
                  <a:schemeClr val="tx1"/>
                </a:solidFill>
              </a:rPr>
              <a:t>“RTEMS </a:t>
            </a:r>
            <a:r>
              <a:rPr lang="en-US" sz="1000" u="none" dirty="0">
                <a:solidFill>
                  <a:schemeClr val="tx1"/>
                </a:solidFill>
              </a:rPr>
              <a:t>by </a:t>
            </a:r>
            <a:r>
              <a:rPr lang="en-US" sz="1000" u="none" dirty="0" smtClean="0">
                <a:solidFill>
                  <a:schemeClr val="tx1"/>
                </a:solidFill>
              </a:rPr>
              <a:t>Edisoft” </a:t>
            </a:r>
            <a:r>
              <a:rPr lang="en-US" sz="1000" u="none" dirty="0">
                <a:solidFill>
                  <a:schemeClr val="tx1"/>
                </a:solidFill>
              </a:rPr>
              <a:t>Edisoft - Defense &amp; Aerospace, </a:t>
            </a:r>
            <a:r>
              <a:rPr lang="en-US" sz="1000" u="none" dirty="0" smtClean="0">
                <a:solidFill>
                  <a:schemeClr val="tx1"/>
                </a:solidFill>
              </a:rPr>
              <a:t>www.edisoft.pt/product-list/rtems</a:t>
            </a:r>
            <a:endParaRPr lang="en-US" sz="1000" u="none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311" y="847725"/>
            <a:ext cx="3180720" cy="367700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DF0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 rot="16200000">
            <a:off x="-1339056" y="2234406"/>
            <a:ext cx="48577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6400" b="1" u="none" dirty="0" smtClean="0">
                <a:solidFill>
                  <a:schemeClr val="bg1"/>
                </a:solidFill>
                <a:latin typeface="+mj-lt"/>
              </a:rPr>
              <a:t>MULTIMA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 rot="16200000">
            <a:off x="-986631" y="1502569"/>
            <a:ext cx="27749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3000" b="1" u="none" dirty="0" smtClean="0">
                <a:latin typeface="+mj-lt"/>
              </a:rPr>
              <a:t>GR740 WITH</a:t>
            </a:r>
          </a:p>
        </p:txBody>
      </p:sp>
      <p:pic>
        <p:nvPicPr>
          <p:cNvPr id="34821" name="Picture 91" descr="Z:\Logos\LOGOTIPOS_GMV\GMV_Logo\PhotoshopCS2\RGB\jpgs\GMV_BckgRGBro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4813300"/>
            <a:ext cx="13541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7338" y="374650"/>
            <a:ext cx="8618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anose="02000503040000020003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u="none" kern="0" dirty="0" smtClean="0">
                <a:latin typeface="+mj-lt"/>
              </a:rPr>
              <a:t>TSP in Multicore</a:t>
            </a:r>
            <a:endParaRPr lang="es-ES_tradnl" altLang="es-ES" u="none" kern="0" dirty="0" smtClean="0">
              <a:latin typeface="+mj-lt"/>
            </a:endParaRPr>
          </a:p>
        </p:txBody>
      </p:sp>
      <p:sp>
        <p:nvSpPr>
          <p:cNvPr id="6" name="5 Marcador de pie de página"/>
          <p:cNvSpPr txBox="1">
            <a:spLocks/>
          </p:cNvSpPr>
          <p:nvPr/>
        </p:nvSpPr>
        <p:spPr>
          <a:xfrm>
            <a:off x="219075" y="250825"/>
            <a:ext cx="2576513" cy="20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tabLst>
                <a:tab pos="2517775" algn="r"/>
              </a:tabLst>
              <a:defRPr sz="24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u="none" dirty="0" smtClean="0">
                <a:solidFill>
                  <a:schemeClr val="bg2"/>
                </a:solidFill>
                <a:latin typeface="+mj-lt"/>
              </a:rPr>
              <a:t>Objectives</a:t>
            </a:r>
          </a:p>
        </p:txBody>
      </p:sp>
      <p:sp>
        <p:nvSpPr>
          <p:cNvPr id="36868" name="Rectangle 20"/>
          <p:cNvSpPr txBox="1">
            <a:spLocks noChangeArrowheads="1"/>
          </p:cNvSpPr>
          <p:nvPr/>
        </p:nvSpPr>
        <p:spPr bwMode="gray">
          <a:xfrm>
            <a:off x="3917950" y="5318125"/>
            <a:ext cx="6000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34950" indent="-233363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457200" indent="-220663">
              <a:lnSpc>
                <a:spcPct val="95000"/>
              </a:lnSpc>
              <a:spcBef>
                <a:spcPct val="25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692150" indent="-233363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887413" indent="-193675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3446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8018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2590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7162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sz="800" u="none" dirty="0">
                <a:solidFill>
                  <a:srgbClr val="DF0024"/>
                </a:solidFill>
              </a:rPr>
              <a:t>Page</a:t>
            </a:r>
            <a:r>
              <a:rPr lang="es-ES" altLang="es-ES" sz="800" u="none" dirty="0">
                <a:solidFill>
                  <a:srgbClr val="DF0024"/>
                </a:solidFill>
              </a:rPr>
              <a:t> </a:t>
            </a:r>
            <a:fld id="{216FFE55-2B68-47F0-94AF-00DD5985CE18}" type="slidenum">
              <a:rPr lang="es-ES" altLang="es-ES" sz="800" u="none">
                <a:solidFill>
                  <a:srgbClr val="DF0024"/>
                </a:solidFill>
              </a:rPr>
              <a:pPr algn="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s-ES" altLang="es-ES" sz="800" u="none" dirty="0">
              <a:solidFill>
                <a:srgbClr val="DF0024"/>
              </a:solidFill>
            </a:endParaRPr>
          </a:p>
        </p:txBody>
      </p:sp>
      <p:sp>
        <p:nvSpPr>
          <p:cNvPr id="36869" name="1 Marcador de pie de página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tabLst>
                <a:tab pos="2517775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sz="800" smtClean="0">
                <a:solidFill>
                  <a:srgbClr val="DF0024"/>
                </a:solidFill>
              </a:rPr>
              <a:t>GR740 User Day - AIR with GR740</a:t>
            </a:r>
            <a:endParaRPr lang="en-US" altLang="es-ES" sz="800" dirty="0" smtClean="0">
              <a:solidFill>
                <a:srgbClr val="DF0024"/>
              </a:solidFill>
            </a:endParaRPr>
          </a:p>
        </p:txBody>
      </p:sp>
      <p:sp>
        <p:nvSpPr>
          <p:cNvPr id="368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fld id="{4B0FB493-D8D3-42E5-8E7E-DB9E41062318}" type="datetime1">
              <a:rPr lang="en-US" altLang="es-ES" sz="800" u="none" smtClean="0">
                <a:solidFill>
                  <a:srgbClr val="DF0024"/>
                </a:solidFill>
              </a:rPr>
              <a:t>11/27/2019</a:t>
            </a:fld>
            <a:endParaRPr lang="en-US" altLang="es-ES" sz="800" u="none" dirty="0" smtClean="0">
              <a:solidFill>
                <a:srgbClr val="DF0024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38002" y="2115144"/>
            <a:ext cx="6959970" cy="103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285750" indent="-2857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400" u="none" dirty="0" smtClean="0">
                <a:latin typeface="+mj-lt"/>
              </a:rPr>
              <a:t>There is new processor and development board is in town. </a:t>
            </a:r>
            <a:r>
              <a:rPr lang="en-US" sz="1400" b="1" u="none" dirty="0" smtClean="0">
                <a:latin typeface="+mj-lt"/>
              </a:rPr>
              <a:t>NGMP – N2X</a:t>
            </a:r>
          </a:p>
          <a:p>
            <a:pPr marL="285750" indent="-2857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400" u="none" dirty="0" smtClean="0">
                <a:latin typeface="+mj-lt"/>
              </a:rPr>
              <a:t>It is multicore with 4 processors.</a:t>
            </a:r>
          </a:p>
          <a:p>
            <a:pPr marL="285750" indent="-2857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400" u="none" dirty="0" smtClean="0">
                <a:latin typeface="+mj-lt"/>
              </a:rPr>
              <a:t>AIR goes multicore and let’s benchmark it!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3615"/>
          <a:stretch/>
        </p:blipFill>
        <p:spPr>
          <a:xfrm>
            <a:off x="386942" y="890905"/>
            <a:ext cx="8482330" cy="104457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" y="3054328"/>
            <a:ext cx="7207382" cy="24892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7338" y="374650"/>
            <a:ext cx="86185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anose="02000503040000020003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Avenir LT 55 Roman" pitchFamily="2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800" b="1">
                <a:solidFill>
                  <a:srgbClr val="DF00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ES" u="none" kern="0" dirty="0" smtClean="0">
                <a:latin typeface="+mj-lt"/>
              </a:rPr>
              <a:t>BENCHMARK RESULTS</a:t>
            </a:r>
            <a:endParaRPr lang="es-ES_tradnl" altLang="es-ES" u="none" kern="0" dirty="0" smtClean="0">
              <a:latin typeface="+mj-lt"/>
            </a:endParaRPr>
          </a:p>
        </p:txBody>
      </p:sp>
      <p:sp>
        <p:nvSpPr>
          <p:cNvPr id="6" name="5 Marcador de pie de página"/>
          <p:cNvSpPr txBox="1">
            <a:spLocks/>
          </p:cNvSpPr>
          <p:nvPr/>
        </p:nvSpPr>
        <p:spPr>
          <a:xfrm>
            <a:off x="219075" y="250825"/>
            <a:ext cx="2576513" cy="200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tabLst>
                <a:tab pos="2517775" algn="r"/>
              </a:tabLst>
              <a:defRPr sz="20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rgbClr val="8B8D8E"/>
              </a:buClr>
              <a:buSzPct val="80000"/>
              <a:buFont typeface="Wingdings" pitchFamily="2" charset="2"/>
              <a:buChar char="n"/>
              <a:tabLst>
                <a:tab pos="2517775" algn="r"/>
              </a:tabLst>
              <a:defRPr sz="20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har char="–"/>
              <a:tabLst>
                <a:tab pos="2517775" algn="r"/>
              </a:tabLst>
              <a:defRPr sz="24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SzPct val="70000"/>
              <a:buChar char="•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600" u="sng" kern="1200">
                <a:solidFill>
                  <a:schemeClr val="tx1"/>
                </a:solidFill>
                <a:latin typeface="Avenir LT 45 Book" pitchFamily="2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900" b="1" u="none" dirty="0" smtClean="0">
                <a:solidFill>
                  <a:schemeClr val="bg2"/>
                </a:solidFill>
                <a:latin typeface="+mj-lt"/>
              </a:rPr>
              <a:t>MULTIMA 2013</a:t>
            </a:r>
          </a:p>
        </p:txBody>
      </p:sp>
      <p:sp>
        <p:nvSpPr>
          <p:cNvPr id="36868" name="Rectangle 20"/>
          <p:cNvSpPr txBox="1">
            <a:spLocks noChangeArrowheads="1"/>
          </p:cNvSpPr>
          <p:nvPr/>
        </p:nvSpPr>
        <p:spPr bwMode="gray">
          <a:xfrm>
            <a:off x="3917950" y="5318125"/>
            <a:ext cx="6000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234950" indent="-233363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457200" indent="-220663">
              <a:lnSpc>
                <a:spcPct val="95000"/>
              </a:lnSpc>
              <a:spcBef>
                <a:spcPct val="25000"/>
              </a:spcBef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692150" indent="-233363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887413" indent="-193675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13446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18018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22590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2716213" indent="-193675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sz="800" u="none" dirty="0">
                <a:solidFill>
                  <a:srgbClr val="DF0024"/>
                </a:solidFill>
              </a:rPr>
              <a:t>Page</a:t>
            </a:r>
            <a:r>
              <a:rPr lang="es-ES" altLang="es-ES" sz="800" u="none" dirty="0">
                <a:solidFill>
                  <a:srgbClr val="DF0024"/>
                </a:solidFill>
              </a:rPr>
              <a:t> </a:t>
            </a:r>
            <a:fld id="{216FFE55-2B68-47F0-94AF-00DD5985CE18}" type="slidenum">
              <a:rPr lang="es-ES" altLang="es-ES" sz="800" u="none">
                <a:solidFill>
                  <a:srgbClr val="DF0024"/>
                </a:solidFill>
              </a:rPr>
              <a:pPr algn="r" eaLnBrk="1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s-ES" altLang="es-ES" sz="800" u="none" dirty="0">
              <a:solidFill>
                <a:srgbClr val="DF0024"/>
              </a:solidFill>
            </a:endParaRPr>
          </a:p>
        </p:txBody>
      </p:sp>
      <p:sp>
        <p:nvSpPr>
          <p:cNvPr id="36869" name="1 Marcador de pie de página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tabLst>
                <a:tab pos="2517775" algn="r"/>
              </a:tabLst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anose="05000000000000000000" pitchFamily="2" charset="2"/>
              <a:buChar char="n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25000"/>
              </a:spcBef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25000"/>
              </a:spcBef>
              <a:buSzPct val="70000"/>
              <a:buChar char="•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tabLst>
                <a:tab pos="2517775" algn="r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ES" sz="800" smtClean="0">
                <a:solidFill>
                  <a:srgbClr val="DF0024"/>
                </a:solidFill>
              </a:rPr>
              <a:t>GR740 User Day - AIR with GR740</a:t>
            </a:r>
            <a:endParaRPr lang="en-US" altLang="es-ES" sz="800" dirty="0" smtClean="0">
              <a:solidFill>
                <a:srgbClr val="DF0024"/>
              </a:solidFill>
            </a:endParaRPr>
          </a:p>
        </p:txBody>
      </p:sp>
      <p:sp>
        <p:nvSpPr>
          <p:cNvPr id="368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1pPr>
            <a:lvl2pPr marL="742950" indent="-28575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2pPr>
            <a:lvl3pPr marL="11430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3pPr>
            <a:lvl4pPr marL="16002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4pPr>
            <a:lvl5pPr marL="2057400" indent="-228600"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u="sng">
                <a:solidFill>
                  <a:srgbClr val="FFFFFF"/>
                </a:solidFill>
                <a:latin typeface="Verdana" panose="020B0604030504040204" pitchFamily="34" charset="0"/>
              </a:defRPr>
            </a:lvl9pPr>
          </a:lstStyle>
          <a:p>
            <a:fld id="{AA7CAB39-BA6C-4E36-AA91-F2EB1463C2CF}" type="datetime1">
              <a:rPr lang="en-US" altLang="es-ES" sz="800" u="none" smtClean="0">
                <a:solidFill>
                  <a:srgbClr val="DF0024"/>
                </a:solidFill>
              </a:rPr>
              <a:t>11/27/2019</a:t>
            </a:fld>
            <a:endParaRPr lang="en-US" altLang="es-ES" sz="800" u="none" dirty="0" smtClean="0">
              <a:solidFill>
                <a:srgbClr val="DF0024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58672"/>
              </p:ext>
            </p:extLst>
          </p:nvPr>
        </p:nvGraphicFramePr>
        <p:xfrm>
          <a:off x="927576" y="3425680"/>
          <a:ext cx="5633243" cy="16051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1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66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16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+mn-lt"/>
                        </a:rPr>
                        <a:t>Window Slot (s)</a:t>
                      </a:r>
                      <a:endParaRPr lang="en-US" sz="1000" dirty="0" smtClean="0">
                        <a:effectLst/>
                        <a:latin typeface="+mn-lt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+mn-lt"/>
                        </a:rPr>
                        <a:t>Execution Time (s)</a:t>
                      </a:r>
                      <a:endParaRPr lang="en-US" sz="1000" dirty="0" smtClean="0">
                        <a:effectLst/>
                        <a:latin typeface="+mn-lt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noProof="0" dirty="0" smtClean="0">
                          <a:latin typeface="+mn-lt"/>
                        </a:rPr>
                        <a:t>Iterations per second</a:t>
                      </a:r>
                      <a:endParaRPr lang="en-US" sz="1000" noProof="0" dirty="0">
                        <a:latin typeface="+mn-lt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i="0" noProof="0" dirty="0" smtClean="0">
                          <a:latin typeface="+mn-lt"/>
                        </a:rPr>
                        <a:t>CoreMark</a:t>
                      </a:r>
                      <a:r>
                        <a:rPr lang="en-US" sz="1000" i="0" baseline="30000" noProof="0" dirty="0" smtClean="0">
                          <a:latin typeface="+mn-lt"/>
                        </a:rPr>
                        <a:t>[2]</a:t>
                      </a:r>
                      <a:endParaRPr lang="en-US" sz="1000" i="0" baseline="30000" noProof="0" dirty="0">
                        <a:latin typeface="+mn-lt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effectLst/>
                          <a:latin typeface="+mn-lt"/>
                        </a:rPr>
                        <a:t>Performance Loss</a:t>
                      </a:r>
                      <a:endParaRPr lang="en-US" sz="1000" dirty="0" smtClean="0">
                        <a:effectLst/>
                        <a:latin typeface="+mn-lt"/>
                      </a:endParaRPr>
                    </a:p>
                  </a:txBody>
                  <a:tcPr marT="45701" marB="457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62"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latin typeface="+mn-lt"/>
                        </a:rPr>
                        <a:t>NO AIR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 smtClean="0">
                          <a:effectLst/>
                          <a:latin typeface="+mn-lt"/>
                        </a:rPr>
                        <a:t>12.070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latin typeface="+mn-lt"/>
                        </a:rPr>
                        <a:t>166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1.105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marT="45701" marB="4570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200" b="0" dirty="0" smtClean="0">
                          <a:latin typeface="+mn-lt"/>
                        </a:rPr>
                        <a:t>-</a:t>
                      </a:r>
                      <a:endParaRPr lang="en-US" sz="1200" b="0" dirty="0">
                        <a:latin typeface="+mn-lt"/>
                      </a:endParaRPr>
                    </a:p>
                  </a:txBody>
                  <a:tcPr marT="45701" marB="457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1.000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12.240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163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1.089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1.38%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0.500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12.240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163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1.088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1.39%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0.010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12.450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effectLst/>
                          <a:latin typeface="+mn-lt"/>
                        </a:rPr>
                        <a:t>161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1.074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2.77%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0.001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12.669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157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1.050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</a:rPr>
                        <a:t>4.88%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25388" marB="2538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7924" y="823608"/>
            <a:ext cx="6959970" cy="63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marL="285750" indent="-2857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400" u="none" dirty="0" smtClean="0">
                <a:latin typeface="+mj-lt"/>
              </a:rPr>
              <a:t>Amdahl law happened as expected!</a:t>
            </a:r>
          </a:p>
          <a:p>
            <a:pPr marL="285750" indent="-2857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en-US" sz="1400" u="none" dirty="0" smtClean="0">
              <a:latin typeface="+mj-lt"/>
            </a:endParaRPr>
          </a:p>
          <a:p>
            <a:pPr marL="285750" indent="-2857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en-US" sz="1400" u="none" dirty="0">
              <a:latin typeface="+mj-lt"/>
            </a:endParaRPr>
          </a:p>
          <a:p>
            <a:pPr marL="285750" indent="-2857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en-US" sz="1400" u="none" dirty="0" smtClean="0">
              <a:latin typeface="+mj-lt"/>
            </a:endParaRPr>
          </a:p>
          <a:p>
            <a:pPr marL="285750" indent="-2857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en-US" sz="1400" u="none" dirty="0">
              <a:latin typeface="+mj-lt"/>
            </a:endParaRPr>
          </a:p>
          <a:p>
            <a:pPr marL="285750" indent="-2857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endParaRPr lang="en-US" sz="1400" u="none" dirty="0" smtClean="0">
              <a:latin typeface="+mj-lt"/>
            </a:endParaRPr>
          </a:p>
          <a:p>
            <a:pPr marL="285750" indent="-285750" eaLnBrk="1" hangingPunct="1">
              <a:buClr>
                <a:schemeClr val="tx2"/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n-US" sz="1400" u="none" dirty="0" smtClean="0">
                <a:latin typeface="+mj-lt"/>
              </a:rPr>
              <a:t>AIR presence overhead grows </a:t>
            </a:r>
            <a:br>
              <a:rPr lang="en-US" sz="1400" u="none" dirty="0" smtClean="0">
                <a:latin typeface="+mj-lt"/>
              </a:rPr>
            </a:br>
            <a:r>
              <a:rPr lang="en-US" sz="1400" u="none" dirty="0" smtClean="0">
                <a:latin typeface="+mj-lt"/>
              </a:rPr>
              <a:t>inversely with window size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1832" y="5152740"/>
            <a:ext cx="5730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u="none" dirty="0" smtClean="0">
                <a:solidFill>
                  <a:schemeClr val="tx1"/>
                </a:solidFill>
              </a:rPr>
              <a:t>[2] - </a:t>
            </a:r>
            <a:r>
              <a:rPr lang="en-US" sz="1000" u="none" dirty="0" smtClean="0">
                <a:solidFill>
                  <a:schemeClr val="tx1"/>
                </a:solidFill>
              </a:rPr>
              <a:t>“CoreMark® An EEMBC Benchmark”, EEMBC, https</a:t>
            </a:r>
            <a:r>
              <a:rPr lang="en-US" sz="1000" u="none" dirty="0">
                <a:solidFill>
                  <a:schemeClr val="tx1"/>
                </a:solidFill>
              </a:rPr>
              <a:t>://www.eembc.org/coremark</a:t>
            </a:r>
            <a:r>
              <a:rPr lang="en-US" sz="1000" u="none" dirty="0" smtClean="0">
                <a:solidFill>
                  <a:schemeClr val="tx1"/>
                </a:solidFill>
              </a:rPr>
              <a:t>/</a:t>
            </a:r>
            <a:endParaRPr lang="en-US" sz="1000" u="none" dirty="0">
              <a:solidFill>
                <a:schemeClr val="tx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599524"/>
              </p:ext>
            </p:extLst>
          </p:nvPr>
        </p:nvGraphicFramePr>
        <p:xfrm>
          <a:off x="4267200" y="654686"/>
          <a:ext cx="4522787" cy="282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0057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4 Rectángulo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rgbClr val="DF00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45720" rIns="45720" anchor="ctr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  <a:defRPr/>
            </a:pPr>
            <a:endParaRPr lang="es-ES" altLang="es-ES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 rot="16200000">
            <a:off x="-1339056" y="2234406"/>
            <a:ext cx="48577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s-ES" sz="6400" b="1" u="none" dirty="0" smtClean="0">
                <a:solidFill>
                  <a:schemeClr val="bg1"/>
                </a:solidFill>
                <a:latin typeface="+mj-lt"/>
              </a:rPr>
              <a:t>HAIR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 rot="16200000">
            <a:off x="-986631" y="1502569"/>
            <a:ext cx="27749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95000"/>
              </a:lnSpc>
              <a:spcBef>
                <a:spcPct val="50000"/>
              </a:spcBef>
              <a:spcAft>
                <a:spcPct val="20000"/>
              </a:spcAft>
              <a:buChar char="•"/>
              <a:defRPr sz="2000">
                <a:solidFill>
                  <a:schemeClr val="tx1"/>
                </a:solidFill>
                <a:latin typeface="Avenir LT 45 Book" pitchFamily="2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20000"/>
              </a:spcBef>
              <a:buClr>
                <a:srgbClr val="8B8D8E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venir LT 45 Book" pitchFamily="2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venir LT 45 Book" pitchFamily="2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5000"/>
              </a:spcBef>
              <a:buSzPct val="70000"/>
              <a:buChar char="•"/>
              <a:defRPr sz="1600">
                <a:solidFill>
                  <a:schemeClr val="tx1"/>
                </a:solidFill>
                <a:latin typeface="Avenir LT 45 Book" pitchFamily="2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15000"/>
              </a:spcBef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SzPct val="70000"/>
              <a:buChar char="–"/>
              <a:defRPr sz="1600">
                <a:solidFill>
                  <a:schemeClr val="tx1"/>
                </a:solidFill>
                <a:latin typeface="Avenir LT 45 Book" pitchFamily="2" charset="0"/>
              </a:defRPr>
            </a:lvl9pPr>
          </a:lstStyle>
          <a:p>
            <a:pPr algn="r" eaLnBrk="1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s-ES" sz="3000" b="1" u="none" dirty="0" smtClean="0">
                <a:latin typeface="+mj-lt"/>
              </a:rPr>
              <a:t>GR740 WITH</a:t>
            </a:r>
          </a:p>
        </p:txBody>
      </p:sp>
      <p:pic>
        <p:nvPicPr>
          <p:cNvPr id="34821" name="Picture 91" descr="Z:\Logos\LOGOTIPOS_GMV\GMV_Logo\PhotoshopCS2\RGB\jpgs\GMV_BckgRGBroj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4813300"/>
            <a:ext cx="135413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339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resentacion_gmv_eng">
  <a:themeElements>
    <a:clrScheme name="">
      <a:dk1>
        <a:srgbClr val="000000"/>
      </a:dk1>
      <a:lt1>
        <a:srgbClr val="FFFFFF"/>
      </a:lt1>
      <a:dk2>
        <a:srgbClr val="8B8D8E"/>
      </a:dk2>
      <a:lt2>
        <a:srgbClr val="8B8D8E"/>
      </a:lt2>
      <a:accent1>
        <a:srgbClr val="E00034"/>
      </a:accent1>
      <a:accent2>
        <a:srgbClr val="8B8D8E"/>
      </a:accent2>
      <a:accent3>
        <a:srgbClr val="FFFFFF"/>
      </a:accent3>
      <a:accent4>
        <a:srgbClr val="000000"/>
      </a:accent4>
      <a:accent5>
        <a:srgbClr val="EDAAAE"/>
      </a:accent5>
      <a:accent6>
        <a:srgbClr val="7D7F80"/>
      </a:accent6>
      <a:hlink>
        <a:srgbClr val="000000"/>
      </a:hlink>
      <a:folHlink>
        <a:srgbClr val="F4A700"/>
      </a:folHlink>
    </a:clrScheme>
    <a:fontScheme name="Landor Brand Architectu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rgbClr val="000099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3333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rnd" cmpd="sng" algn="ctr">
          <a:solidFill>
            <a:srgbClr val="000099"/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3333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s-ES" sz="20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ndor Brand Architecture 1">
        <a:dk1>
          <a:srgbClr val="000000"/>
        </a:dk1>
        <a:lt1>
          <a:srgbClr val="FFFFFF"/>
        </a:lt1>
        <a:dk2>
          <a:srgbClr val="8B8D8E"/>
        </a:dk2>
        <a:lt2>
          <a:srgbClr val="8B8D8E"/>
        </a:lt2>
        <a:accent1>
          <a:srgbClr val="E00034"/>
        </a:accent1>
        <a:accent2>
          <a:srgbClr val="8B8D8E"/>
        </a:accent2>
        <a:accent3>
          <a:srgbClr val="FFFFFF"/>
        </a:accent3>
        <a:accent4>
          <a:srgbClr val="000000"/>
        </a:accent4>
        <a:accent5>
          <a:srgbClr val="EDAAAE"/>
        </a:accent5>
        <a:accent6>
          <a:srgbClr val="7D7F80"/>
        </a:accent6>
        <a:hlink>
          <a:srgbClr val="000000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terial Corporativo" ma:contentTypeID="0x0101007B4F0783C7398045A5C3A19E4F33783300617B7C934CABF944AD89348FE2361751" ma:contentTypeVersion="66" ma:contentTypeDescription="" ma:contentTypeScope="" ma:versionID="5b98a7a40b7f2490992492916e155a72">
  <xsd:schema xmlns:xsd="http://www.w3.org/2001/XMLSchema" xmlns:xs="http://www.w3.org/2001/XMLSchema" xmlns:p="http://schemas.microsoft.com/office/2006/metadata/properties" xmlns:ns2="5bd778ab-591c-4619-b7ec-3da15ed82507" targetNamespace="http://schemas.microsoft.com/office/2006/metadata/properties" ma:root="true" ma:fieldsID="0cf647fb4ef360d1ee5f92f7126fff1d" ns2:_="">
    <xsd:import namespace="5bd778ab-591c-4619-b7ec-3da15ed82507"/>
    <xsd:element name="properties">
      <xsd:complexType>
        <xsd:sequence>
          <xsd:element name="documentManagement">
            <xsd:complexType>
              <xsd:all>
                <xsd:element ref="ns2:Comentario" minOccurs="0"/>
                <xsd:element ref="ns2:Nombre_x0020_Empresa" minOccurs="0"/>
                <xsd:element ref="ns2:TipoDeMaterial" minOccurs="0"/>
                <xsd:element ref="ns2:is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778ab-591c-4619-b7ec-3da15ed82507" elementFormDefault="qualified">
    <xsd:import namespace="http://schemas.microsoft.com/office/2006/documentManagement/types"/>
    <xsd:import namespace="http://schemas.microsoft.com/office/infopath/2007/PartnerControls"/>
    <xsd:element name="Comentario" ma:index="2" nillable="true" ma:displayName="Comments" ma:internalName="Comentario">
      <xsd:simpleType>
        <xsd:restriction base="dms:Note">
          <xsd:maxLength value="255"/>
        </xsd:restriction>
      </xsd:simpleType>
    </xsd:element>
    <xsd:element name="Nombre_x0020_Empresa" ma:index="3" nillable="true" ma:displayName="Company name" ma:list="cd018b17-1e7b-477d-8ce9-fc137ff3e93b" ma:internalName="Nombre_x0020_Empresa" ma:readOnly="false" ma:showField="Titulo_EN" ma:web="5bd778ab-591c-4619-b7ec-3da15ed82507">
      <xsd:simpleType>
        <xsd:restriction base="dms:Lookup"/>
      </xsd:simpleType>
    </xsd:element>
    <xsd:element name="TipoDeMaterial" ma:index="10" nillable="true" ma:displayName="Type of material" ma:list="56a55768-1937-46ae-9843-9cbb442998a4" ma:internalName="TipoDeMaterial" ma:readOnly="false" ma:showField="Titulo_EN" ma:web="5bd778ab-591c-4619-b7ec-3da15ed82507">
      <xsd:simpleType>
        <xsd:restriction base="dms:Lookup"/>
      </xsd:simpleType>
    </xsd:element>
    <xsd:element name="isPublished" ma:index="11" nillable="true" ma:displayName="isPublished" ma:default="0" ma:hidden="true" ma:internalName="isPublished" ma:readOnly="fals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_x0020_Empresa xmlns="5bd778ab-591c-4619-b7ec-3da15ed82507">7</Nombre_x0020_Empresa>
    <TipoDeMaterial xmlns="5bd778ab-591c-4619-b7ec-3da15ed82507">4</TipoDeMaterial>
    <Comentario xmlns="5bd778ab-591c-4619-b7ec-3da15ed82507">English PPT</Comentario>
    <isPublished xmlns="5bd778ab-591c-4619-b7ec-3da15ed82507">true</isPublished>
  </documentManagement>
</p:properties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00E48B46-7104-4999-B127-1FC386494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d778ab-591c-4619-b7ec-3da15ed825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79EA25-14F6-443B-ADA6-EF74B6F495E9}">
  <ds:schemaRefs>
    <ds:schemaRef ds:uri="http://schemas.openxmlformats.org/package/2006/metadata/core-properties"/>
    <ds:schemaRef ds:uri="5bd778ab-591c-4619-b7ec-3da15ed82507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5F56F90-4CA4-4D21-92C8-5DBE02448198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plantilla_presentacion_gmv_eng</Template>
  <TotalTime>46402</TotalTime>
  <Words>1107</Words>
  <Application>Microsoft Office PowerPoint</Application>
  <PresentationFormat>On-screen Show (16:10)</PresentationFormat>
  <Paragraphs>315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Avenir LT 55 Roman</vt:lpstr>
      <vt:lpstr>Myriad Landor</vt:lpstr>
      <vt:lpstr>Times New Roman</vt:lpstr>
      <vt:lpstr>Verdana</vt:lpstr>
      <vt:lpstr>Wingdings</vt:lpstr>
      <vt:lpstr>plantilla_presentacion_gmv_eng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EMULATE GR740</vt:lpstr>
      <vt:lpstr>HAIR Emulation – Binary Timing Mode</vt:lpstr>
      <vt:lpstr>Accurate Timing</vt:lpstr>
      <vt:lpstr>PowerPoint Presentation</vt:lpstr>
      <vt:lpstr>ATB for Next Generation Launcher</vt:lpstr>
      <vt:lpstr>Active Debris Removal Use</vt:lpstr>
      <vt:lpstr>Integration with all Testbed tools</vt:lpstr>
      <vt:lpstr>PowerPoint Presentation</vt:lpstr>
      <vt:lpstr>VERICOCOS Toolchain</vt:lpstr>
      <vt:lpstr>IXV Use Case</vt:lpstr>
      <vt:lpstr>Migration to GR740 and HAIR</vt:lpstr>
      <vt:lpstr>PowerPoint Presentation</vt:lpstr>
      <vt:lpstr>PowerPoint Presentation</vt:lpstr>
      <vt:lpstr>ESROCOS Toolchain</vt:lpstr>
      <vt:lpstr>USE CASES</vt:lpstr>
      <vt:lpstr>PowerPoint Presentation</vt:lpstr>
      <vt:lpstr>Better SIL to PIL Transition </vt:lpstr>
      <vt:lpstr>Improved LEON4 Processor Emulator</vt:lpstr>
      <vt:lpstr>Validation and Performance</vt:lpstr>
      <vt:lpstr>PowerPoint Presentation</vt:lpstr>
      <vt:lpstr>END TO END DEMONSTRATION</vt:lpstr>
      <vt:lpstr>EAGLEEYE  USE CASE MODEL</vt:lpstr>
      <vt:lpstr>PowerPoint Presentation</vt:lpstr>
      <vt:lpstr>PowerPoint Presentation</vt:lpstr>
    </vt:vector>
  </TitlesOfParts>
  <Company>GMV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Hypervisor using RTEMS SMP</dc:title>
  <dc:creator>bmgomes@gmv.com</dc:creator>
  <cp:lastModifiedBy>Daniel Silveira</cp:lastModifiedBy>
  <cp:revision>1202</cp:revision>
  <cp:lastPrinted>2014-03-13T14:53:22Z</cp:lastPrinted>
  <dcterms:created xsi:type="dcterms:W3CDTF">2006-03-07T16:16:04Z</dcterms:created>
  <dcterms:modified xsi:type="dcterms:W3CDTF">2019-11-27T09:58:37Z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Material Corporativo</vt:lpwstr>
  </property>
  <property fmtid="{D5CDD505-2E9C-101B-9397-08002B2CF9AE}" pid="3" name="Tipo de Material">
    <vt:lpwstr>Presentaciones</vt:lpwstr>
  </property>
  <property fmtid="{D5CDD505-2E9C-101B-9397-08002B2CF9AE}" pid="4" name="display_urn:schemas-microsoft-com:office:office#Editor">
    <vt:lpwstr>Rebeca López Calvo</vt:lpwstr>
  </property>
  <property fmtid="{D5CDD505-2E9C-101B-9397-08002B2CF9AE}" pid="5" name="Order">
    <vt:lpwstr>56500.0000000000</vt:lpwstr>
  </property>
  <property fmtid="{D5CDD505-2E9C-101B-9397-08002B2CF9AE}" pid="6" name="display_urn:schemas-microsoft-com:office:office#Author">
    <vt:lpwstr>Rebeca López Calvo</vt:lpwstr>
  </property>
  <property fmtid="{D5CDD505-2E9C-101B-9397-08002B2CF9AE}" pid="7" name="ContentTypeId">
    <vt:lpwstr>0x0101007B4F0783C7398045A5C3A19E4F33783300017AFDDBEFB1514AB4732F3DFC3112E1</vt:lpwstr>
  </property>
</Properties>
</file>