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90" r:id="rId5"/>
    <p:sldId id="339" r:id="rId6"/>
    <p:sldId id="341" r:id="rId7"/>
    <p:sldId id="343" r:id="rId8"/>
    <p:sldId id="304" r:id="rId9"/>
    <p:sldId id="305" r:id="rId10"/>
    <p:sldId id="344" r:id="rId11"/>
    <p:sldId id="342" r:id="rId12"/>
    <p:sldId id="347" r:id="rId13"/>
    <p:sldId id="345" r:id="rId14"/>
    <p:sldId id="349" r:id="rId15"/>
    <p:sldId id="346" r:id="rId16"/>
    <p:sldId id="350" r:id="rId17"/>
    <p:sldId id="481" r:id="rId18"/>
    <p:sldId id="482" r:id="rId19"/>
    <p:sldId id="484" r:id="rId20"/>
    <p:sldId id="485" r:id="rId21"/>
    <p:sldId id="486" r:id="rId22"/>
    <p:sldId id="492" r:id="rId23"/>
    <p:sldId id="340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ADS" id="{36D26960-82B6-463E-A193-88134FF49949}">
          <p14:sldIdLst>
            <p14:sldId id="290"/>
            <p14:sldId id="339"/>
            <p14:sldId id="341"/>
            <p14:sldId id="343"/>
            <p14:sldId id="304"/>
            <p14:sldId id="305"/>
            <p14:sldId id="344"/>
            <p14:sldId id="342"/>
          </p14:sldIdLst>
        </p14:section>
        <p14:section name="Section BSC" id="{BEA93AC5-D461-49B2-BD69-5A63842627E4}">
          <p14:sldIdLst>
            <p14:sldId id="347"/>
            <p14:sldId id="345"/>
            <p14:sldId id="349"/>
            <p14:sldId id="346"/>
            <p14:sldId id="350"/>
            <p14:sldId id="481"/>
            <p14:sldId id="482"/>
            <p14:sldId id="484"/>
            <p14:sldId id="485"/>
            <p14:sldId id="486"/>
            <p14:sldId id="492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09" autoAdjust="0"/>
    <p:restoredTop sz="96208"/>
  </p:normalViewPr>
  <p:slideViewPr>
    <p:cSldViewPr snapToGrid="0" showGuides="1">
      <p:cViewPr varScale="1">
        <p:scale>
          <a:sx n="103" d="100"/>
          <a:sy n="103" d="100"/>
        </p:scale>
        <p:origin x="192" y="6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6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770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5272A-9B26-49B6-8A30-1B831EC74A1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72A79-AC1F-4D10-BBE5-E4D2CBF48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7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3E1C-286B-454E-B154-665A9D21260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EC39-E1D8-4F61-9507-83E5DC499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45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8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0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6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0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8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7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1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12192000" cy="5424488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0" y="5424787"/>
            <a:ext cx="12192000" cy="1433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361">
              <a:solidFill>
                <a:srgbClr val="000000"/>
              </a:solidFill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0" y="5412023"/>
            <a:ext cx="12192000" cy="61996"/>
            <a:chOff x="0" y="317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0" y="317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6" y="317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white">
          <a:xfrm>
            <a:off x="3305016" y="5937980"/>
            <a:ext cx="6031344" cy="793519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3305016" y="3136668"/>
            <a:ext cx="6031344" cy="1384932"/>
          </a:xfrm>
        </p:spPr>
        <p:txBody>
          <a:bodyPr anchor="b"/>
          <a:lstStyle>
            <a:lvl1pPr>
              <a:lnSpc>
                <a:spcPct val="105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header</a:t>
            </a:r>
            <a:endParaRPr lang="de-DE" altLang="de-DE" noProof="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305016" y="4561676"/>
            <a:ext cx="6031344" cy="86311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de-DE" noProof="0"/>
              <a:t>Modifiez le style des sous-titres du masque</a:t>
            </a:r>
            <a:endParaRPr lang="de-DE" altLang="de-DE" noProof="0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Freeform 5"/>
          <p:cNvSpPr>
            <a:spLocks noChangeAspect="1" noEditPoints="1"/>
          </p:cNvSpPr>
          <p:nvPr userDrawn="1"/>
        </p:nvSpPr>
        <p:spPr bwMode="gray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41AAB54-1860-6C4B-BA8F-CAF0AF4D84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270" y="6122810"/>
            <a:ext cx="1979448" cy="4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566001"/>
            <a:ext cx="5418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13" name="Inhaltsplatzhalter 2"/>
          <p:cNvSpPr>
            <a:spLocks noGrp="1"/>
          </p:cNvSpPr>
          <p:nvPr>
            <p:ph idx="17"/>
          </p:nvPr>
        </p:nvSpPr>
        <p:spPr>
          <a:xfrm>
            <a:off x="6301252" y="1566000"/>
            <a:ext cx="5418347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79423" y="2060849"/>
            <a:ext cx="5418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299397" y="2060848"/>
            <a:ext cx="5418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tx2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9425" y="5589240"/>
            <a:ext cx="5418138" cy="4940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99397" y="5589240"/>
            <a:ext cx="5418138" cy="4940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0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78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81929" y="1566001"/>
            <a:ext cx="3600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7"/>
          </p:nvPr>
        </p:nvSpPr>
        <p:spPr>
          <a:xfrm>
            <a:off x="4296000" y="1566000"/>
            <a:ext cx="3600000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79425" y="2060849"/>
            <a:ext cx="3600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294145" y="2060848"/>
            <a:ext cx="3600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1" name="Inhaltsplatzhalter 2"/>
          <p:cNvSpPr>
            <a:spLocks noGrp="1"/>
          </p:cNvSpPr>
          <p:nvPr>
            <p:ph idx="22"/>
          </p:nvPr>
        </p:nvSpPr>
        <p:spPr>
          <a:xfrm>
            <a:off x="8117741" y="1568369"/>
            <a:ext cx="3600000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115886" y="2063217"/>
            <a:ext cx="3600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tx2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79425" y="5592240"/>
            <a:ext cx="3600450" cy="4910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4294145" y="5592240"/>
            <a:ext cx="3600450" cy="4910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8117291" y="5592240"/>
            <a:ext cx="3600450" cy="4910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23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75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ba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345491" cy="6858000"/>
          </a:xfrm>
          <a:solidFill>
            <a:schemeClr val="bg1"/>
          </a:solidFill>
        </p:spPr>
        <p:txBody>
          <a:bodyPr anchor="t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9345600" y="0"/>
            <a:ext cx="284650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9630834" y="2417713"/>
            <a:ext cx="2561166" cy="29114"/>
            <a:chOff x="9639300" y="2417713"/>
            <a:chExt cx="256116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256116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9630834" y="2764843"/>
            <a:ext cx="2301899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9630834" y="4834442"/>
            <a:ext cx="2301899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9630834" y="3656258"/>
            <a:ext cx="2301899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 bwMode="gray">
          <a:xfrm>
            <a:off x="93454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30834" y="332209"/>
            <a:ext cx="2285288" cy="140005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C2C2C7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630000" y="657226"/>
            <a:ext cx="2455200" cy="1594800"/>
          </a:xfrm>
        </p:spPr>
        <p:txBody>
          <a:bodyPr anchor="b"/>
          <a:lstStyle>
            <a:lvl1pPr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13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, text and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9345492" y="0"/>
            <a:ext cx="2846508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9630834" y="2417713"/>
            <a:ext cx="2560707" cy="29114"/>
            <a:chOff x="9639300" y="2417713"/>
            <a:chExt cx="2560707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2560707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5" y="654051"/>
            <a:ext cx="8580724" cy="900000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5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9630834" y="2764843"/>
            <a:ext cx="2301899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9630834" y="4834442"/>
            <a:ext cx="2301899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9630834" y="3656258"/>
            <a:ext cx="2301899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630835" y="654051"/>
            <a:ext cx="2310366" cy="1594775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478800" y="1566000"/>
            <a:ext cx="4104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9"/>
          </p:nvPr>
        </p:nvSpPr>
        <p:spPr>
          <a:xfrm>
            <a:off x="4942800" y="1566000"/>
            <a:ext cx="4104000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79425" y="2060848"/>
            <a:ext cx="4104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942800" y="2060848"/>
            <a:ext cx="4104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93454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79425" y="5595646"/>
            <a:ext cx="4103688" cy="48765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942800" y="5595646"/>
            <a:ext cx="4103688" cy="48765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30834" y="332209"/>
            <a:ext cx="2285288" cy="140005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C2C2C7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36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80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479425" y="1566000"/>
            <a:ext cx="8577263" cy="4517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9345491" y="0"/>
            <a:ext cx="284650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9630834" y="2417713"/>
            <a:ext cx="2561166" cy="29114"/>
            <a:chOff x="9639300" y="2417713"/>
            <a:chExt cx="256116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256116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655200"/>
            <a:ext cx="8582400" cy="900113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5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9630834" y="2764843"/>
            <a:ext cx="2301899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9630834" y="4834442"/>
            <a:ext cx="2301899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9630834" y="3656258"/>
            <a:ext cx="2301899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9630835" y="655200"/>
            <a:ext cx="2311200" cy="1594800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93454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630834" y="332209"/>
            <a:ext cx="2285288" cy="140005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C2C2C7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29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26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wide sideba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9"/>
          </p:nvPr>
        </p:nvSpPr>
        <p:spPr bwMode="gray">
          <a:xfrm>
            <a:off x="0" y="0"/>
            <a:ext cx="65405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6540501" y="0"/>
            <a:ext cx="565149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6825844" y="2417713"/>
            <a:ext cx="5366156" cy="29114"/>
            <a:chOff x="9639300" y="2417713"/>
            <a:chExt cx="536615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536615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825844" y="2764843"/>
            <a:ext cx="5090277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6825844" y="4834442"/>
            <a:ext cx="5090278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825844" y="3656258"/>
            <a:ext cx="5090278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 bwMode="gray">
          <a:xfrm>
            <a:off x="65387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" name="Text Placehold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C2C2C7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25844" y="654847"/>
            <a:ext cx="5090277" cy="1584000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01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and wide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6540501" y="0"/>
            <a:ext cx="565149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6825844" y="2417713"/>
            <a:ext cx="5366156" cy="29114"/>
            <a:chOff x="9639300" y="2417713"/>
            <a:chExt cx="536615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536615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653368"/>
            <a:ext cx="5616000" cy="900000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5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825844" y="2764843"/>
            <a:ext cx="5090277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6825844" y="4834442"/>
            <a:ext cx="5090278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825844" y="3656258"/>
            <a:ext cx="5090278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25844" y="653692"/>
            <a:ext cx="5090277" cy="1584000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478800" y="1566001"/>
            <a:ext cx="5616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79425" y="2060849"/>
            <a:ext cx="5616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 bwMode="gray">
          <a:xfrm>
            <a:off x="65387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79425" y="5595648"/>
            <a:ext cx="5616575" cy="48765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C2C2C7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33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creen Shot 2016-11-11 at 09.55.03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12" name="Blue Bar"/>
          <p:cNvSpPr/>
          <p:nvPr/>
        </p:nvSpPr>
        <p:spPr bwMode="gray">
          <a:xfrm>
            <a:off x="6540501" y="0"/>
            <a:ext cx="5651499" cy="6858000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lnSpc>
                <a:spcPct val="80000"/>
              </a:lnSpc>
              <a:spcBef>
                <a:spcPct val="50000"/>
              </a:spcBef>
            </a:pPr>
            <a:endParaRPr lang="en-US" sz="1867" dirty="0" err="1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white">
          <a:xfrm>
            <a:off x="6825844" y="2417713"/>
            <a:ext cx="5366156" cy="29114"/>
            <a:chOff x="9639300" y="2417713"/>
            <a:chExt cx="5366156" cy="29114"/>
          </a:xfrm>
        </p:grpSpPr>
        <p:cxnSp>
          <p:nvCxnSpPr>
            <p:cNvPr id="15" name="Straight Connector 14"/>
            <p:cNvCxnSpPr/>
            <p:nvPr/>
          </p:nvCxnSpPr>
          <p:spPr bwMode="white">
            <a:xfrm>
              <a:off x="9639300" y="2417713"/>
              <a:ext cx="5366156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white">
            <a:xfrm>
              <a:off x="9639300" y="2446826"/>
              <a:ext cx="1291166" cy="1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655200"/>
            <a:ext cx="5616000" cy="900000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5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825844" y="2764843"/>
            <a:ext cx="5090277" cy="82695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80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Up to two lines of optional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6825844" y="4834442"/>
            <a:ext cx="5090278" cy="1151174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footer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825844" y="3656258"/>
            <a:ext cx="5090278" cy="111372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173038" indent="-171450">
              <a:lnSpc>
                <a:spcPct val="90000"/>
              </a:lnSpc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section can be used for copy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25845" y="653692"/>
            <a:ext cx="5115356" cy="1584000"/>
          </a:xfrm>
        </p:spPr>
        <p:txBody>
          <a:bodyPr anchor="b"/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message up to 36pt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78800" y="1565275"/>
            <a:ext cx="5616000" cy="43481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653879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C2C2C7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29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71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2054627"/>
            <a:ext cx="7158758" cy="1372321"/>
          </a:xfrm>
        </p:spPr>
        <p:txBody>
          <a:bodyPr anchor="b" anchorCtr="0"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05794" y="3430829"/>
            <a:ext cx="7156802" cy="7096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tx2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2575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7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6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customisable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0" y="3625065"/>
            <a:ext cx="12192000" cy="3232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361">
              <a:solidFill>
                <a:srgbClr val="000000"/>
              </a:solidFill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5430" y="3606831"/>
            <a:ext cx="12192000" cy="61997"/>
            <a:chOff x="3" y="119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9" y="119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3305016" y="4143314"/>
            <a:ext cx="6031344" cy="871200"/>
          </a:xfrm>
        </p:spPr>
        <p:txBody>
          <a:bodyPr anchor="b" anchorCtr="0"/>
          <a:lstStyle>
            <a:lvl1pPr>
              <a:lnSpc>
                <a:spcPct val="105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header</a:t>
            </a:r>
            <a:endParaRPr lang="de-DE" altLang="de-DE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305016" y="5077977"/>
            <a:ext cx="6031344" cy="67852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de-DE" noProof="0"/>
              <a:t>Modifiez le style des sous-titres du masque</a:t>
            </a:r>
            <a:endParaRPr lang="de-DE" alt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white">
          <a:xfrm>
            <a:off x="3305016" y="5936400"/>
            <a:ext cx="6031344" cy="792000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12192000" cy="3606831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Freeform 5"/>
          <p:cNvSpPr>
            <a:spLocks noChangeAspect="1" noEditPoints="1"/>
          </p:cNvSpPr>
          <p:nvPr userDrawn="1"/>
        </p:nvSpPr>
        <p:spPr bwMode="gray">
          <a:xfrm>
            <a:off x="3305016" y="382938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97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35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pyright/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ankYou_Grid_Portrai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848"/>
            <a:ext cx="12193200" cy="467245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86247" y="3812346"/>
            <a:ext cx="6507180" cy="206457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grpSp>
        <p:nvGrpSpPr>
          <p:cNvPr id="13" name="Group 12"/>
          <p:cNvGrpSpPr/>
          <p:nvPr/>
        </p:nvGrpSpPr>
        <p:grpSpPr bwMode="black">
          <a:xfrm>
            <a:off x="0" y="3592800"/>
            <a:ext cx="12193200" cy="61997"/>
            <a:chOff x="0" y="3606831"/>
            <a:chExt cx="12193200" cy="61997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black">
            <a:xfrm>
              <a:off x="0" y="3606831"/>
              <a:ext cx="12193200" cy="20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black">
            <a:xfrm>
              <a:off x="3886247" y="3606831"/>
              <a:ext cx="8305753" cy="61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" y="6394091"/>
            <a:ext cx="4230872" cy="288032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[If needed, appropriate copyright mention here]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94860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0" y="5424787"/>
            <a:ext cx="12192000" cy="1433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361">
              <a:solidFill>
                <a:srgbClr val="000000"/>
              </a:solidFill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0" y="5412023"/>
            <a:ext cx="12192000" cy="61996"/>
            <a:chOff x="0" y="317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0" y="317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6" y="317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05016" y="3177694"/>
            <a:ext cx="6031344" cy="1343905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header</a:t>
            </a:r>
            <a:endParaRPr lang="de-DE" altLang="de-DE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altLang="de-DE" noProof="0"/>
              <a:t>Modifiez le style des sous-titres du masque</a:t>
            </a:r>
            <a:endParaRPr lang="de-DE" alt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white">
          <a:xfrm>
            <a:off x="3305016" y="5937980"/>
            <a:ext cx="6031344" cy="793519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Freeform 5"/>
          <p:cNvSpPr>
            <a:spLocks noChangeAspect="1" noEditPoints="1"/>
          </p:cNvSpPr>
          <p:nvPr userDrawn="1"/>
        </p:nvSpPr>
        <p:spPr bwMode="gray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25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32DF43-A283-6A4C-9FBA-D4E9068AE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6913" y="6057066"/>
            <a:ext cx="2463800" cy="812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tx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14CD4-8E18-B749-A456-EDF6AE0DF50C}"/>
              </a:ext>
            </a:extLst>
          </p:cNvPr>
          <p:cNvSpPr txBox="1"/>
          <p:nvPr userDrawn="1"/>
        </p:nvSpPr>
        <p:spPr>
          <a:xfrm>
            <a:off x="1674870" y="298119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tx2"/>
                </a:solidFill>
              </a:rPr>
              <a:t>&amp; BSC</a:t>
            </a:r>
          </a:p>
        </p:txBody>
      </p:sp>
    </p:spTree>
    <p:extLst>
      <p:ext uri="{BB962C8B-B14F-4D97-AF65-F5344CB8AC3E}">
        <p14:creationId xmlns:p14="http://schemas.microsoft.com/office/powerpoint/2010/main" val="82970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6096"/>
            <a:ext cx="12195393" cy="68580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9425" y="653691"/>
            <a:ext cx="11240174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79425" y="1565998"/>
            <a:ext cx="5418347" cy="4347439"/>
          </a:xfrm>
        </p:spPr>
        <p:txBody>
          <a:bodyPr/>
          <a:lstStyle>
            <a:lvl1pPr marL="342000" indent="-342000">
              <a:lnSpc>
                <a:spcPct val="114000"/>
              </a:lnSpc>
              <a:buFont typeface="Arial" panose="020B0604020202020204" pitchFamily="34" charset="0"/>
              <a:buChar char="–"/>
              <a:defRPr sz="2500"/>
            </a:lvl1pPr>
            <a:lvl2pPr marL="717550" indent="-355600">
              <a:lnSpc>
                <a:spcPct val="114000"/>
              </a:lnSpc>
              <a:defRPr sz="2500"/>
            </a:lvl2pPr>
            <a:lvl3pPr marL="1079500" indent="-361950">
              <a:lnSpc>
                <a:spcPct val="114000"/>
              </a:lnSpc>
              <a:defRPr sz="2500"/>
            </a:lvl3pPr>
            <a:lvl4pPr marL="1435100" indent="-355600">
              <a:lnSpc>
                <a:spcPct val="114000"/>
              </a:lnSpc>
              <a:defRPr sz="2500"/>
            </a:lvl4pPr>
            <a:lvl5pPr marL="1797050" indent="-361950">
              <a:lnSpc>
                <a:spcPct val="114000"/>
              </a:lnSpc>
              <a:defRPr sz="2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7"/>
          </p:nvPr>
        </p:nvSpPr>
        <p:spPr>
          <a:xfrm>
            <a:off x="6301252" y="1565999"/>
            <a:ext cx="5418347" cy="4347439"/>
          </a:xfrm>
        </p:spPr>
        <p:txBody>
          <a:bodyPr/>
          <a:lstStyle>
            <a:lvl1pPr marL="342000" indent="-342000">
              <a:lnSpc>
                <a:spcPct val="114000"/>
              </a:lnSpc>
              <a:buFont typeface="Arial" panose="020B0604020202020204" pitchFamily="34" charset="0"/>
              <a:buChar char="–"/>
              <a:defRPr sz="2500"/>
            </a:lvl1pPr>
            <a:lvl2pPr marL="717550" indent="-355600">
              <a:lnSpc>
                <a:spcPct val="114000"/>
              </a:lnSpc>
              <a:defRPr sz="2500"/>
            </a:lvl2pPr>
            <a:lvl3pPr marL="1079500" indent="-361950">
              <a:lnSpc>
                <a:spcPct val="114000"/>
              </a:lnSpc>
              <a:defRPr sz="2500"/>
            </a:lvl3pPr>
            <a:lvl4pPr marL="1435100" indent="-355600">
              <a:lnSpc>
                <a:spcPct val="114000"/>
              </a:lnSpc>
              <a:defRPr sz="2500"/>
            </a:lvl4pPr>
            <a:lvl5pPr marL="1797050" indent="-361950">
              <a:lnSpc>
                <a:spcPct val="114000"/>
              </a:lnSpc>
              <a:defRPr sz="2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tx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377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565999"/>
            <a:ext cx="5418347" cy="431092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Inhaltsplatzhalter 2"/>
          <p:cNvSpPr>
            <a:spLocks noGrp="1"/>
          </p:cNvSpPr>
          <p:nvPr>
            <p:ph idx="17"/>
          </p:nvPr>
        </p:nvSpPr>
        <p:spPr>
          <a:xfrm>
            <a:off x="6301252" y="1565999"/>
            <a:ext cx="5418347" cy="4310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tx2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72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565999"/>
            <a:ext cx="3600000" cy="4310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13" name="Inhaltsplatzhalter 2"/>
          <p:cNvSpPr>
            <a:spLocks noGrp="1"/>
          </p:cNvSpPr>
          <p:nvPr>
            <p:ph idx="17"/>
          </p:nvPr>
        </p:nvSpPr>
        <p:spPr>
          <a:xfrm>
            <a:off x="4294750" y="1565999"/>
            <a:ext cx="3600000" cy="4310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8"/>
          </p:nvPr>
        </p:nvSpPr>
        <p:spPr>
          <a:xfrm>
            <a:off x="8117096" y="1569245"/>
            <a:ext cx="3600000" cy="43076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black">
          <a:xfrm>
            <a:off x="10851344" y="6463466"/>
            <a:ext cx="1080000" cy="199940"/>
            <a:chOff x="830300" y="1716088"/>
            <a:chExt cx="10058401" cy="1862137"/>
          </a:xfrm>
          <a:solidFill>
            <a:schemeClr val="tx2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black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black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black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black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black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black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Freeform 5"/>
          <p:cNvSpPr>
            <a:spLocks noChangeAspect="1" noEditPoints="1"/>
          </p:cNvSpPr>
          <p:nvPr userDrawn="1"/>
        </p:nvSpPr>
        <p:spPr bwMode="gray">
          <a:xfrm>
            <a:off x="4788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5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 bwMode="gray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851344" y="6462294"/>
            <a:ext cx="1080000" cy="201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85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white logo">
    <p:bg bwMode="gray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51344" y="6462294"/>
            <a:ext cx="1080000" cy="201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52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800" y="1558800"/>
            <a:ext cx="11232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sldNum="0" hdr="0" ft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795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pos="302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Franck WARTEL (Airbus Defence and Space)</a:t>
            </a:r>
          </a:p>
          <a:p>
            <a:r>
              <a:rPr lang="en-GB" dirty="0"/>
              <a:t>Eduardo Quiñones (Barcelona Supercomputing </a:t>
            </a:r>
            <a:r>
              <a:rPr lang="en-GB" dirty="0" err="1"/>
              <a:t>Center</a:t>
            </a:r>
            <a:r>
              <a:rPr lang="en-GB" dirty="0"/>
              <a:t>)</a:t>
            </a:r>
          </a:p>
          <a:p>
            <a:r>
              <a:rPr lang="en-GB" dirty="0"/>
              <a:t>28 Nov.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49227" y="2924396"/>
            <a:ext cx="6031344" cy="1384932"/>
          </a:xfrm>
        </p:spPr>
        <p:txBody>
          <a:bodyPr/>
          <a:lstStyle/>
          <a:p>
            <a:r>
              <a:rPr lang="en-GB" b="1" dirty="0" err="1"/>
              <a:t>Extrae</a:t>
            </a:r>
            <a:r>
              <a:rPr lang="en-GB" b="1" dirty="0"/>
              <a:t>: an OpenMP-compatible performance monitoring tool for the GR740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GR740 User Day</a:t>
            </a:r>
          </a:p>
        </p:txBody>
      </p:sp>
    </p:spTree>
    <p:extLst>
      <p:ext uri="{BB962C8B-B14F-4D97-AF65-F5344CB8AC3E}">
        <p14:creationId xmlns:p14="http://schemas.microsoft.com/office/powerpoint/2010/main" val="24484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20C7-4A08-BA47-9533-3718E208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Paralleling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HRGEO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GR740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9E6C-B1FC-B340-AD3E-FE82C420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753FD-7B6F-A04F-91D0-C65D485FF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Objet 10">
            <a:extLst>
              <a:ext uri="{FF2B5EF4-FFF2-40B4-BE49-F238E27FC236}">
                <a16:creationId xmlns:a16="http://schemas.microsoft.com/office/drawing/2014/main" id="{82DF8166-C4F5-D441-9579-0116B387B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03238"/>
              </p:ext>
            </p:extLst>
          </p:nvPr>
        </p:nvGraphicFramePr>
        <p:xfrm>
          <a:off x="1926000" y="1247088"/>
          <a:ext cx="7634664" cy="168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Visio" r:id="rId3" imgW="5533957" imgH="1228928" progId="Visio.Drawing.11">
                  <p:embed/>
                </p:oleObj>
              </mc:Choice>
              <mc:Fallback>
                <p:oleObj name="Visio" r:id="rId3" imgW="5533957" imgH="1228928" progId="Visio.Drawing.11">
                  <p:embed/>
                  <p:pic>
                    <p:nvPicPr>
                      <p:cNvPr id="11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000" y="1247088"/>
                        <a:ext cx="7634664" cy="168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F0226F2-BC03-DC42-81FC-D670A9007B9F}"/>
              </a:ext>
            </a:extLst>
          </p:cNvPr>
          <p:cNvSpPr txBox="1"/>
          <p:nvPr/>
        </p:nvSpPr>
        <p:spPr>
          <a:xfrm>
            <a:off x="1379994" y="3703005"/>
            <a:ext cx="26532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endParaRPr lang="es-E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single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s-E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(i=0;i&lt;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(j=0;j&lt;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M;j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94DB0-4565-8345-8A69-89EB037ADBC7}"/>
              </a:ext>
            </a:extLst>
          </p:cNvPr>
          <p:cNvSpPr txBox="1"/>
          <p:nvPr/>
        </p:nvSpPr>
        <p:spPr>
          <a:xfrm>
            <a:off x="4655673" y="3156025"/>
            <a:ext cx="171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new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created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86590-C94A-334A-A33C-1E0220639E46}"/>
              </a:ext>
            </a:extLst>
          </p:cNvPr>
          <p:cNvSpPr txBox="1"/>
          <p:nvPr/>
        </p:nvSpPr>
        <p:spPr>
          <a:xfrm>
            <a:off x="4463724" y="4093960"/>
            <a:ext cx="2168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loop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iterations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executed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C44396-F6CE-2B47-8A7D-20897507C0D4}"/>
              </a:ext>
            </a:extLst>
          </p:cNvPr>
          <p:cNvSpPr/>
          <p:nvPr/>
        </p:nvSpPr>
        <p:spPr>
          <a:xfrm>
            <a:off x="6994273" y="3703005"/>
            <a:ext cx="50295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endParaRPr lang="es-E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single 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depend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in:A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out:B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s-E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correlation_func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depend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in:B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out:C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s-E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resampling_func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D5D12-3396-2B46-81A8-FE63CBA2887C}"/>
              </a:ext>
            </a:extLst>
          </p:cNvPr>
          <p:cNvSpPr txBox="1"/>
          <p:nvPr/>
        </p:nvSpPr>
        <p:spPr>
          <a:xfrm>
            <a:off x="1674284" y="330215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/>
              <a:t>Data </a:t>
            </a:r>
            <a:r>
              <a:rPr lang="es-ES" u="sng" dirty="0" err="1"/>
              <a:t>Parallelism</a:t>
            </a:r>
            <a:endParaRPr lang="es-ES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9A25FF-593D-1844-B654-8FF445964845}"/>
              </a:ext>
            </a:extLst>
          </p:cNvPr>
          <p:cNvSpPr txBox="1"/>
          <p:nvPr/>
        </p:nvSpPr>
        <p:spPr>
          <a:xfrm>
            <a:off x="7406558" y="33021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err="1"/>
              <a:t>Task</a:t>
            </a:r>
            <a:r>
              <a:rPr lang="es-ES" u="sng" dirty="0"/>
              <a:t> </a:t>
            </a:r>
            <a:r>
              <a:rPr lang="es-ES" u="sng" dirty="0" err="1"/>
              <a:t>Parallelism</a:t>
            </a:r>
            <a:endParaRPr lang="es-ES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86C839-3D50-1747-A739-24C2505B647C}"/>
              </a:ext>
            </a:extLst>
          </p:cNvPr>
          <p:cNvSpPr txBox="1"/>
          <p:nvPr/>
        </p:nvSpPr>
        <p:spPr>
          <a:xfrm>
            <a:off x="4463723" y="5149247"/>
            <a:ext cx="229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Asynchronous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execution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fine-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grain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synchronization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692991-2DAE-0742-9043-82D0910842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940261" y="3448413"/>
            <a:ext cx="715412" cy="420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404973-87A9-5746-8927-19AD446E04FB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374647" y="3448413"/>
            <a:ext cx="619626" cy="420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19165F-1814-BD4F-8EB1-2CF86529AFB6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606789" y="4386348"/>
            <a:ext cx="856935" cy="45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CD79FF-87EB-A94F-95D7-286D40222B9E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6758148" y="4841460"/>
            <a:ext cx="527508" cy="72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E63C186-1B7F-3147-9D70-ACC7BE54A5E9}"/>
              </a:ext>
            </a:extLst>
          </p:cNvPr>
          <p:cNvSpPr/>
          <p:nvPr/>
        </p:nvSpPr>
        <p:spPr>
          <a:xfrm>
            <a:off x="1271752" y="3196141"/>
            <a:ext cx="2761532" cy="2866234"/>
          </a:xfrm>
          <a:prstGeom prst="roundRect">
            <a:avLst>
              <a:gd name="adj" fmla="val 60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8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20C7-4A08-BA47-9533-3718E208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Analyzing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parallel</a:t>
            </a:r>
            <a:r>
              <a:rPr lang="es-ES" dirty="0"/>
              <a:t> </a:t>
            </a:r>
            <a:r>
              <a:rPr lang="es-ES" dirty="0" err="1"/>
              <a:t>version</a:t>
            </a:r>
            <a:r>
              <a:rPr lang="es-ES" dirty="0"/>
              <a:t> of HRGEO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GR740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9E6C-B1FC-B340-AD3E-FE82C420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753FD-7B6F-A04F-91D0-C65D485FF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Objet 10">
            <a:extLst>
              <a:ext uri="{FF2B5EF4-FFF2-40B4-BE49-F238E27FC236}">
                <a16:creationId xmlns:a16="http://schemas.microsoft.com/office/drawing/2014/main" id="{82DF8166-C4F5-D441-9579-0116B387B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6000" y="1247088"/>
          <a:ext cx="7634664" cy="168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Visio" r:id="rId3" imgW="5533957" imgH="1228928" progId="Visio.Drawing.11">
                  <p:embed/>
                </p:oleObj>
              </mc:Choice>
              <mc:Fallback>
                <p:oleObj name="Visio" r:id="rId3" imgW="5533957" imgH="1228928" progId="Visio.Drawing.11">
                  <p:embed/>
                  <p:pic>
                    <p:nvPicPr>
                      <p:cNvPr id="6" name="Objet 10">
                        <a:extLst>
                          <a:ext uri="{FF2B5EF4-FFF2-40B4-BE49-F238E27FC236}">
                            <a16:creationId xmlns:a16="http://schemas.microsoft.com/office/drawing/2014/main" id="{82DF8166-C4F5-D441-9579-0116B387B9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000" y="1247088"/>
                        <a:ext cx="7634664" cy="168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F0226F2-BC03-DC42-81FC-D670A9007B9F}"/>
              </a:ext>
            </a:extLst>
          </p:cNvPr>
          <p:cNvSpPr txBox="1"/>
          <p:nvPr/>
        </p:nvSpPr>
        <p:spPr>
          <a:xfrm>
            <a:off x="943894" y="3703005"/>
            <a:ext cx="265329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endParaRPr lang="es-E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single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s-E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(i=0;i&lt;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(j=0;j&lt;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M;j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D5D12-3396-2B46-81A8-FE63CBA2887C}"/>
              </a:ext>
            </a:extLst>
          </p:cNvPr>
          <p:cNvSpPr txBox="1"/>
          <p:nvPr/>
        </p:nvSpPr>
        <p:spPr>
          <a:xfrm>
            <a:off x="1238184" y="330215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/>
              <a:t>Data </a:t>
            </a:r>
            <a:r>
              <a:rPr lang="es-ES" u="sng" dirty="0" err="1"/>
              <a:t>Parallelism</a:t>
            </a:r>
            <a:endParaRPr lang="es-ES" u="sng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E63C186-1B7F-3147-9D70-ACC7BE54A5E9}"/>
              </a:ext>
            </a:extLst>
          </p:cNvPr>
          <p:cNvSpPr/>
          <p:nvPr/>
        </p:nvSpPr>
        <p:spPr>
          <a:xfrm>
            <a:off x="835652" y="3196141"/>
            <a:ext cx="2761532" cy="2866234"/>
          </a:xfrm>
          <a:prstGeom prst="roundRect">
            <a:avLst>
              <a:gd name="adj" fmla="val 60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AF363-5848-7441-A2CF-681149112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785" y="3196141"/>
            <a:ext cx="3876477" cy="2330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DEFFC-2164-354B-8F1B-EDCEB83345B6}"/>
              </a:ext>
            </a:extLst>
          </p:cNvPr>
          <p:cNvSpPr txBox="1"/>
          <p:nvPr/>
        </p:nvSpPr>
        <p:spPr>
          <a:xfrm>
            <a:off x="4352672" y="2920312"/>
            <a:ext cx="287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Typical</a:t>
            </a:r>
            <a:r>
              <a:rPr lang="es-ES" b="1" dirty="0"/>
              <a:t> </a:t>
            </a:r>
            <a:r>
              <a:rPr lang="es-ES" b="1" dirty="0" err="1"/>
              <a:t>practise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performance </a:t>
            </a:r>
            <a:r>
              <a:rPr lang="es-ES" b="1" dirty="0" err="1"/>
              <a:t>analysis</a:t>
            </a:r>
            <a:endParaRPr lang="es-ES" b="1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ECC27A8-3888-C74C-843F-A5E266732F2A}"/>
              </a:ext>
            </a:extLst>
          </p:cNvPr>
          <p:cNvSpPr/>
          <p:nvPr/>
        </p:nvSpPr>
        <p:spPr>
          <a:xfrm>
            <a:off x="4790251" y="3635868"/>
            <a:ext cx="2096086" cy="5757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45B91-0C87-A14C-9716-93FD5959B296}"/>
              </a:ext>
            </a:extLst>
          </p:cNvPr>
          <p:cNvSpPr txBox="1"/>
          <p:nvPr/>
        </p:nvSpPr>
        <p:spPr>
          <a:xfrm>
            <a:off x="3844024" y="4273343"/>
            <a:ext cx="41327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dirty="0"/>
              <a:t>No </a:t>
            </a:r>
            <a:r>
              <a:rPr lang="es-ES" sz="2000" dirty="0" err="1"/>
              <a:t>information</a:t>
            </a:r>
            <a:r>
              <a:rPr lang="es-ES" sz="2000" dirty="0"/>
              <a:t> </a:t>
            </a:r>
            <a:r>
              <a:rPr lang="es-ES" sz="2000" dirty="0" err="1"/>
              <a:t>about</a:t>
            </a:r>
            <a:endParaRPr lang="es-ES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b="1" dirty="0" err="1"/>
              <a:t>parallel</a:t>
            </a:r>
            <a:r>
              <a:rPr lang="es-ES" sz="2000" b="1" dirty="0"/>
              <a:t> </a:t>
            </a:r>
            <a:r>
              <a:rPr lang="es-ES" sz="2000" b="1" dirty="0" err="1"/>
              <a:t>execution</a:t>
            </a:r>
            <a:r>
              <a:rPr lang="es-ES" sz="2000" b="1" dirty="0"/>
              <a:t> </a:t>
            </a:r>
            <a:r>
              <a:rPr lang="es-ES" sz="2000" b="1" dirty="0" err="1"/>
              <a:t>efficiency</a:t>
            </a:r>
            <a:r>
              <a:rPr lang="es-ES" sz="2000" b="1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a </a:t>
            </a:r>
            <a:r>
              <a:rPr lang="es-ES" sz="2000" dirty="0" err="1"/>
              <a:t>programming</a:t>
            </a:r>
            <a:r>
              <a:rPr lang="es-ES" sz="2000" dirty="0"/>
              <a:t> </a:t>
            </a:r>
            <a:r>
              <a:rPr lang="es-ES" sz="2000" dirty="0" err="1"/>
              <a:t>perspective</a:t>
            </a:r>
            <a:endParaRPr lang="es-ES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err="1"/>
              <a:t>Usage</a:t>
            </a:r>
            <a:r>
              <a:rPr lang="es-ES" sz="2000" dirty="0"/>
              <a:t> of </a:t>
            </a:r>
            <a:r>
              <a:rPr lang="es-ES" sz="2000" dirty="0" err="1"/>
              <a:t>computing</a:t>
            </a:r>
            <a:r>
              <a:rPr lang="es-ES" sz="2000" dirty="0"/>
              <a:t> </a:t>
            </a:r>
            <a:r>
              <a:rPr lang="es-ES" sz="2000" dirty="0" err="1"/>
              <a:t>resources</a:t>
            </a:r>
            <a:endParaRPr lang="es-ES" sz="2000" dirty="0"/>
          </a:p>
          <a:p>
            <a:pPr marL="342900" indent="-342900">
              <a:buFont typeface="+mj-lt"/>
              <a:buAutoNum type="arabicPeriod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199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DEF5-4285-D946-AE9B-22ACDD43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err="1"/>
              <a:t>Categories</a:t>
            </a:r>
            <a:r>
              <a:rPr lang="es-ES" sz="3200" b="1" dirty="0"/>
              <a:t> of performance </a:t>
            </a:r>
            <a:r>
              <a:rPr lang="es-ES" sz="3200" b="1" dirty="0" err="1"/>
              <a:t>analysis</a:t>
            </a:r>
            <a:r>
              <a:rPr lang="es-ES" sz="3200" b="1" dirty="0"/>
              <a:t> </a:t>
            </a:r>
            <a:r>
              <a:rPr lang="es-ES" sz="3200" b="1" dirty="0" err="1"/>
              <a:t>tools</a:t>
            </a:r>
            <a:endParaRPr lang="es-E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1E5DA-CB92-5141-B754-74B6EEB2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60E58-21DC-3C4E-9B0A-6CB373444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4 Marcador de contenido">
            <a:extLst>
              <a:ext uri="{FF2B5EF4-FFF2-40B4-BE49-F238E27FC236}">
                <a16:creationId xmlns:a16="http://schemas.microsoft.com/office/drawing/2014/main" id="{447B7BCD-55E5-4748-B787-2FFB4C5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22" y="1652239"/>
            <a:ext cx="5167535" cy="618144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Based on how data is collected</a:t>
            </a:r>
          </a:p>
        </p:txBody>
      </p:sp>
      <p:sp>
        <p:nvSpPr>
          <p:cNvPr id="7" name="4 Marcador de contenido">
            <a:extLst>
              <a:ext uri="{FF2B5EF4-FFF2-40B4-BE49-F238E27FC236}">
                <a16:creationId xmlns:a16="http://schemas.microsoft.com/office/drawing/2014/main" id="{D569A685-CA06-5C4F-89F3-D3991C6A75A3}"/>
              </a:ext>
            </a:extLst>
          </p:cNvPr>
          <p:cNvSpPr txBox="1">
            <a:spLocks/>
          </p:cNvSpPr>
          <p:nvPr/>
        </p:nvSpPr>
        <p:spPr>
          <a:xfrm>
            <a:off x="6335157" y="1652239"/>
            <a:ext cx="5397302" cy="618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 indent="0" algn="ctr">
              <a:lnSpc>
                <a:spcPct val="113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/>
            </a:lvl1pPr>
            <a:lvl2pPr marL="360000" indent="-1800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40000" indent="-1800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20000" indent="-1800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00000" indent="-1800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079500" indent="-1800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260000" indent="-1800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1440000" indent="-1800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1620000" indent="-1800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r>
              <a:rPr lang="en-US" dirty="0"/>
              <a:t>Based on how data is stored</a:t>
            </a:r>
          </a:p>
        </p:txBody>
      </p:sp>
      <p:sp>
        <p:nvSpPr>
          <p:cNvPr id="8" name="4 Marcador de contenido">
            <a:extLst>
              <a:ext uri="{FF2B5EF4-FFF2-40B4-BE49-F238E27FC236}">
                <a16:creationId xmlns:a16="http://schemas.microsoft.com/office/drawing/2014/main" id="{E3822334-D347-7849-B6B9-DB5F3BB9004E}"/>
              </a:ext>
            </a:extLst>
          </p:cNvPr>
          <p:cNvSpPr txBox="1">
            <a:spLocks/>
          </p:cNvSpPr>
          <p:nvPr/>
        </p:nvSpPr>
        <p:spPr>
          <a:xfrm>
            <a:off x="1167622" y="2270390"/>
            <a:ext cx="5167535" cy="36943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b="1" dirty="0"/>
              <a:t>Instrumentation</a:t>
            </a:r>
            <a:r>
              <a:rPr lang="en-US" dirty="0"/>
              <a:t>:</a:t>
            </a:r>
          </a:p>
          <a:p>
            <a:pPr lvl="1">
              <a:spcBef>
                <a:spcPts val="900"/>
              </a:spcBef>
              <a:buFont typeface="System Font Regular"/>
              <a:buChar char="-"/>
            </a:pPr>
            <a:r>
              <a:rPr lang="en-US" sz="2000" dirty="0"/>
              <a:t>Captures information based on events</a:t>
            </a:r>
          </a:p>
          <a:p>
            <a:pPr lvl="1">
              <a:spcBef>
                <a:spcPts val="900"/>
              </a:spcBef>
              <a:buFont typeface="System Font Regular"/>
              <a:buChar char="-"/>
            </a:pPr>
            <a:r>
              <a:rPr lang="en-US" sz="2000" dirty="0"/>
              <a:t>Requires modification of the application manual or automatic</a:t>
            </a:r>
          </a:p>
          <a:p>
            <a:pPr lvl="1">
              <a:spcBef>
                <a:spcPts val="900"/>
              </a:spcBef>
              <a:buFont typeface="System Font Regular"/>
              <a:buChar char="-"/>
            </a:pPr>
            <a:r>
              <a:rPr lang="en-US" sz="2000" dirty="0"/>
              <a:t>Reports exact data</a:t>
            </a:r>
          </a:p>
          <a:p>
            <a:pPr>
              <a:spcBef>
                <a:spcPts val="2400"/>
              </a:spcBef>
            </a:pPr>
            <a:r>
              <a:rPr lang="en-US" b="1" dirty="0"/>
              <a:t>Sampling</a:t>
            </a:r>
            <a:r>
              <a:rPr lang="en-US" dirty="0"/>
              <a:t>:</a:t>
            </a:r>
          </a:p>
          <a:p>
            <a:pPr lvl="1">
              <a:spcBef>
                <a:spcPts val="900"/>
              </a:spcBef>
              <a:buFont typeface="System Font Regular"/>
              <a:buChar char="-"/>
            </a:pPr>
            <a:r>
              <a:rPr lang="en-US" sz="2000" dirty="0"/>
              <a:t>Captures information periodically</a:t>
            </a:r>
          </a:p>
          <a:p>
            <a:pPr lvl="1">
              <a:spcBef>
                <a:spcPts val="900"/>
              </a:spcBef>
              <a:buFont typeface="System Font Regular"/>
              <a:buChar char="-"/>
            </a:pPr>
            <a:r>
              <a:rPr lang="en-US" sz="2000" dirty="0"/>
              <a:t>Does not require modifying the application</a:t>
            </a:r>
          </a:p>
          <a:p>
            <a:pPr lvl="1">
              <a:spcBef>
                <a:spcPts val="900"/>
              </a:spcBef>
              <a:buFont typeface="System Font Regular"/>
              <a:buChar char="-"/>
            </a:pPr>
            <a:r>
              <a:rPr lang="en-US" sz="2000" dirty="0"/>
              <a:t>Reports relative data</a:t>
            </a:r>
          </a:p>
        </p:txBody>
      </p:sp>
      <p:sp>
        <p:nvSpPr>
          <p:cNvPr id="9" name="4 Marcador de contenido">
            <a:extLst>
              <a:ext uri="{FF2B5EF4-FFF2-40B4-BE49-F238E27FC236}">
                <a16:creationId xmlns:a16="http://schemas.microsoft.com/office/drawing/2014/main" id="{C5FBD2FB-0E5F-E947-903C-F9BD6394E0AB}"/>
              </a:ext>
            </a:extLst>
          </p:cNvPr>
          <p:cNvSpPr txBox="1">
            <a:spLocks/>
          </p:cNvSpPr>
          <p:nvPr/>
        </p:nvSpPr>
        <p:spPr>
          <a:xfrm>
            <a:off x="6335157" y="2270383"/>
            <a:ext cx="5397302" cy="3694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2000" b="1"/>
            </a:lvl1pPr>
            <a:lvl2pPr marL="685800"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Tracing: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Stores information in a timeline basis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Holds exact data 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A profile can be derived from the trace</a:t>
            </a:r>
          </a:p>
          <a:p>
            <a:r>
              <a:rPr lang="en-US" dirty="0"/>
              <a:t>Profiling: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Stores information in counters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Holds summarized data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A trace cannot be derived from a profile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9391BE-98E0-A041-A8A5-96BA37AD14FE}"/>
              </a:ext>
            </a:extLst>
          </p:cNvPr>
          <p:cNvSpPr/>
          <p:nvPr/>
        </p:nvSpPr>
        <p:spPr>
          <a:xfrm>
            <a:off x="921548" y="2325218"/>
            <a:ext cx="11050062" cy="1754412"/>
          </a:xfrm>
          <a:prstGeom prst="roundRect">
            <a:avLst>
              <a:gd name="adj" fmla="val 9450"/>
            </a:avLst>
          </a:prstGeom>
          <a:solidFill>
            <a:schemeClr val="bg2">
              <a:alpha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58859-FA9D-D54E-A70D-D70F932DD00D}"/>
              </a:ext>
            </a:extLst>
          </p:cNvPr>
          <p:cNvSpPr txBox="1"/>
          <p:nvPr/>
        </p:nvSpPr>
        <p:spPr>
          <a:xfrm>
            <a:off x="10605227" y="2325211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Extrae</a:t>
            </a:r>
          </a:p>
        </p:txBody>
      </p:sp>
    </p:spTree>
    <p:extLst>
      <p:ext uri="{BB962C8B-B14F-4D97-AF65-F5344CB8AC3E}">
        <p14:creationId xmlns:p14="http://schemas.microsoft.com/office/powerpoint/2010/main" val="42338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5833-DD40-B340-AB60-68A0D59E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Extrae</a:t>
            </a:r>
            <a:r>
              <a:rPr lang="es-ES" sz="2800" b="1" baseline="30000" dirty="0"/>
              <a:t>1</a:t>
            </a:r>
            <a:r>
              <a:rPr lang="es-ES" sz="2800" b="1" dirty="0"/>
              <a:t>: </a:t>
            </a:r>
            <a:r>
              <a:rPr lang="es-ES" sz="2800" b="1" dirty="0" err="1"/>
              <a:t>an</a:t>
            </a:r>
            <a:r>
              <a:rPr lang="es-ES" sz="2800" b="1" dirty="0"/>
              <a:t> HPC </a:t>
            </a:r>
            <a:r>
              <a:rPr lang="es-ES" sz="2800" b="1" dirty="0" err="1"/>
              <a:t>tracing</a:t>
            </a:r>
            <a:r>
              <a:rPr lang="es-ES" sz="2800" b="1" dirty="0"/>
              <a:t> </a:t>
            </a:r>
            <a:r>
              <a:rPr lang="es-ES" sz="2800" b="1" dirty="0" err="1"/>
              <a:t>tool</a:t>
            </a:r>
            <a:endParaRPr lang="es-E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AF6D-084D-C445-A10F-A19CD10F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 </a:t>
            </a:r>
            <a:r>
              <a:rPr lang="es-ES" sz="2400" dirty="0" err="1"/>
              <a:t>dynamic</a:t>
            </a:r>
            <a:r>
              <a:rPr lang="es-ES" sz="2400" dirty="0"/>
              <a:t> </a:t>
            </a:r>
            <a:r>
              <a:rPr lang="es-ES" sz="2400" dirty="0" err="1"/>
              <a:t>instrumentation</a:t>
            </a:r>
            <a:r>
              <a:rPr lang="es-ES" sz="2400" dirty="0"/>
              <a:t> </a:t>
            </a:r>
            <a:r>
              <a:rPr lang="es-ES" sz="2400" dirty="0" err="1"/>
              <a:t>package</a:t>
            </a:r>
            <a:r>
              <a:rPr lang="es-ES" sz="2400" dirty="0"/>
              <a:t> to trace </a:t>
            </a:r>
            <a:r>
              <a:rPr lang="es-ES" sz="2400" dirty="0" err="1"/>
              <a:t>parallel</a:t>
            </a:r>
            <a:r>
              <a:rPr lang="es-ES" sz="2400" dirty="0"/>
              <a:t> </a:t>
            </a:r>
            <a:r>
              <a:rPr lang="es-ES" sz="2400" dirty="0" err="1"/>
              <a:t>programs</a:t>
            </a:r>
            <a:endParaRPr lang="es-ES" sz="2400" dirty="0"/>
          </a:p>
          <a:p>
            <a:pPr>
              <a:spcBef>
                <a:spcPts val="1200"/>
              </a:spcBef>
            </a:pPr>
            <a:r>
              <a:rPr lang="es-ES" sz="2400" dirty="0" err="1"/>
              <a:t>Capable</a:t>
            </a:r>
            <a:r>
              <a:rPr lang="es-ES" sz="2400" dirty="0"/>
              <a:t> of </a:t>
            </a:r>
            <a:r>
              <a:rPr lang="es-ES" sz="2400" dirty="0" err="1"/>
              <a:t>automatically</a:t>
            </a:r>
            <a:r>
              <a:rPr lang="es-ES" sz="2400" dirty="0"/>
              <a:t> </a:t>
            </a:r>
            <a:r>
              <a:rPr lang="es-ES" sz="2400" dirty="0" err="1"/>
              <a:t>capturing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activity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parallel</a:t>
            </a:r>
            <a:r>
              <a:rPr lang="es-ES" sz="2400" dirty="0"/>
              <a:t> </a:t>
            </a:r>
            <a:r>
              <a:rPr lang="es-ES" sz="2400" dirty="0" err="1"/>
              <a:t>runtimes</a:t>
            </a:r>
            <a:endParaRPr lang="es-ES" sz="2400" dirty="0"/>
          </a:p>
          <a:p>
            <a:pPr lvl="1"/>
            <a:r>
              <a:rPr lang="es-ES" sz="2000" dirty="0"/>
              <a:t> No </a:t>
            </a:r>
            <a:r>
              <a:rPr lang="es-ES" sz="2000" dirty="0" err="1"/>
              <a:t>need</a:t>
            </a:r>
            <a:r>
              <a:rPr lang="es-ES" sz="2000" dirty="0"/>
              <a:t> to </a:t>
            </a:r>
            <a:r>
              <a:rPr lang="es-ES" sz="2000" dirty="0" err="1"/>
              <a:t>access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source</a:t>
            </a:r>
            <a:r>
              <a:rPr lang="es-ES" sz="2000" dirty="0"/>
              <a:t> </a:t>
            </a:r>
            <a:r>
              <a:rPr lang="es-ES" sz="2000" dirty="0" err="1"/>
              <a:t>code</a:t>
            </a:r>
            <a:r>
              <a:rPr lang="es-ES" sz="2000" dirty="0"/>
              <a:t>, </a:t>
            </a:r>
            <a:r>
              <a:rPr lang="es-ES" sz="2000" dirty="0" err="1"/>
              <a:t>recompiling</a:t>
            </a:r>
            <a:r>
              <a:rPr lang="es-ES" sz="2000" dirty="0"/>
              <a:t>, </a:t>
            </a:r>
            <a:r>
              <a:rPr lang="es-ES" sz="2000" dirty="0" err="1"/>
              <a:t>relinking</a:t>
            </a:r>
            <a:r>
              <a:rPr lang="es-ES" sz="2000" dirty="0"/>
              <a:t>, </a:t>
            </a:r>
            <a:r>
              <a:rPr lang="es-ES" sz="2000" dirty="0" err="1"/>
              <a:t>or</a:t>
            </a:r>
            <a:r>
              <a:rPr lang="es-ES" sz="2000" dirty="0"/>
              <a:t> </a:t>
            </a:r>
            <a:r>
              <a:rPr lang="es-ES" sz="2000" dirty="0" err="1"/>
              <a:t>having</a:t>
            </a:r>
            <a:r>
              <a:rPr lang="es-ES" sz="2000" dirty="0"/>
              <a:t> prior </a:t>
            </a:r>
            <a:r>
              <a:rPr lang="es-ES" sz="2000" dirty="0" err="1"/>
              <a:t>knowledge</a:t>
            </a:r>
            <a:r>
              <a:rPr lang="es-ES" sz="2000" dirty="0"/>
              <a:t> of </a:t>
            </a:r>
            <a:r>
              <a:rPr lang="es-ES" sz="2000" dirty="0" err="1"/>
              <a:t>application</a:t>
            </a:r>
            <a:r>
              <a:rPr lang="es-ES" sz="2000" dirty="0"/>
              <a:t> </a:t>
            </a:r>
            <a:r>
              <a:rPr lang="es-ES" sz="2000" dirty="0" err="1"/>
              <a:t>internals</a:t>
            </a:r>
            <a:r>
              <a:rPr lang="es-ES" sz="2000" dirty="0"/>
              <a:t> </a:t>
            </a:r>
            <a:r>
              <a:rPr lang="es-ES" sz="2000" dirty="0" err="1"/>
              <a:t>structure</a:t>
            </a:r>
            <a:endParaRPr lang="es-ES" sz="2000" dirty="0"/>
          </a:p>
          <a:p>
            <a:pPr>
              <a:spcBef>
                <a:spcPts val="1200"/>
              </a:spcBef>
            </a:pPr>
            <a:r>
              <a:rPr lang="es-ES" sz="2400" dirty="0" err="1"/>
              <a:t>Allows</a:t>
            </a:r>
            <a:r>
              <a:rPr lang="es-ES" sz="2400" dirty="0"/>
              <a:t> </a:t>
            </a:r>
            <a:r>
              <a:rPr lang="es-ES" sz="2400" dirty="0" err="1"/>
              <a:t>reasoning</a:t>
            </a:r>
            <a:r>
              <a:rPr lang="es-ES" sz="2400" dirty="0"/>
              <a:t> </a:t>
            </a:r>
            <a:r>
              <a:rPr lang="es-ES" sz="2400" dirty="0" err="1"/>
              <a:t>about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execution</a:t>
            </a:r>
            <a:r>
              <a:rPr lang="es-ES" sz="2400" dirty="0"/>
              <a:t> </a:t>
            </a:r>
            <a:r>
              <a:rPr lang="es-ES" sz="2400" dirty="0" err="1"/>
              <a:t>behaviour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parallel</a:t>
            </a:r>
            <a:r>
              <a:rPr lang="es-ES" sz="2400" dirty="0"/>
              <a:t> </a:t>
            </a:r>
            <a:r>
              <a:rPr lang="es-ES" sz="2400" dirty="0" err="1"/>
              <a:t>programing</a:t>
            </a:r>
            <a:r>
              <a:rPr lang="es-ES" sz="2400" dirty="0"/>
              <a:t> </a:t>
            </a:r>
            <a:r>
              <a:rPr lang="es-ES" sz="2400" dirty="0" err="1"/>
              <a:t>model</a:t>
            </a:r>
            <a:endParaRPr lang="es-ES" sz="2400" dirty="0"/>
          </a:p>
          <a:p>
            <a:pPr lvl="1"/>
            <a:r>
              <a:rPr lang="es-ES" sz="2000" dirty="0"/>
              <a:t> </a:t>
            </a:r>
            <a:r>
              <a:rPr lang="es-ES" sz="2000" dirty="0" err="1"/>
              <a:t>OpenMP</a:t>
            </a:r>
            <a:r>
              <a:rPr lang="es-ES" sz="2000" dirty="0"/>
              <a:t> </a:t>
            </a:r>
            <a:r>
              <a:rPr lang="es-ES" sz="2000" dirty="0" err="1"/>
              <a:t>support</a:t>
            </a:r>
            <a:r>
              <a:rPr lang="es-ES" sz="2000" dirty="0"/>
              <a:t> (</a:t>
            </a:r>
            <a:r>
              <a:rPr lang="es-ES" sz="2000" dirty="0" err="1"/>
              <a:t>other</a:t>
            </a:r>
            <a:r>
              <a:rPr lang="es-ES" sz="2000" dirty="0"/>
              <a:t> </a:t>
            </a:r>
            <a:r>
              <a:rPr lang="es-ES" sz="2000" dirty="0" err="1"/>
              <a:t>supported</a:t>
            </a:r>
            <a:r>
              <a:rPr lang="es-ES" sz="2000" dirty="0"/>
              <a:t> </a:t>
            </a:r>
            <a:r>
              <a:rPr lang="es-ES" sz="2000" dirty="0" err="1"/>
              <a:t>programming</a:t>
            </a:r>
            <a:r>
              <a:rPr lang="es-ES" sz="2000" dirty="0"/>
              <a:t> </a:t>
            </a:r>
            <a:r>
              <a:rPr lang="es-ES" sz="2000" dirty="0" err="1"/>
              <a:t>models</a:t>
            </a:r>
            <a:r>
              <a:rPr lang="es-ES" sz="2000" dirty="0"/>
              <a:t> are MPI, </a:t>
            </a:r>
            <a:r>
              <a:rPr lang="es-ES" sz="2000" dirty="0" err="1"/>
              <a:t>pthread</a:t>
            </a:r>
            <a:r>
              <a:rPr lang="es-ES" sz="2000" dirty="0"/>
              <a:t>, etc.)</a:t>
            </a:r>
          </a:p>
          <a:p>
            <a:pPr>
              <a:spcBef>
                <a:spcPts val="1200"/>
              </a:spcBef>
            </a:pPr>
            <a:r>
              <a:rPr lang="es-ES" sz="2400" b="1" dirty="0"/>
              <a:t>… </a:t>
            </a:r>
            <a:r>
              <a:rPr lang="es-ES" sz="2400" b="1" dirty="0" err="1"/>
              <a:t>But</a:t>
            </a:r>
            <a:r>
              <a:rPr lang="es-ES" sz="2400" b="1" dirty="0"/>
              <a:t> </a:t>
            </a:r>
            <a:r>
              <a:rPr lang="es-ES" sz="2400" b="1" dirty="0" err="1"/>
              <a:t>not</a:t>
            </a:r>
            <a:r>
              <a:rPr lang="es-ES" sz="2400" b="1" dirty="0"/>
              <a:t> </a:t>
            </a:r>
            <a:r>
              <a:rPr lang="es-ES" sz="2400" b="1" dirty="0" err="1"/>
              <a:t>supported</a:t>
            </a:r>
            <a:r>
              <a:rPr lang="es-ES" sz="2400" b="1" dirty="0"/>
              <a:t> in </a:t>
            </a:r>
            <a:r>
              <a:rPr lang="es-ES" sz="2400" b="1" dirty="0" err="1"/>
              <a:t>the</a:t>
            </a:r>
            <a:r>
              <a:rPr lang="es-ES" sz="2400" b="1" dirty="0"/>
              <a:t> GR740…</a:t>
            </a:r>
          </a:p>
          <a:p>
            <a:endParaRPr lang="es-E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E3FD-EA92-CF4A-BA80-6E5BFDF9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C081B-B558-B647-9748-A1145DC09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593DB-0E85-2048-9C40-DFBBF92FBC5F}"/>
              </a:ext>
            </a:extLst>
          </p:cNvPr>
          <p:cNvSpPr txBox="1"/>
          <p:nvPr/>
        </p:nvSpPr>
        <p:spPr>
          <a:xfrm>
            <a:off x="661181" y="5910138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aseline="30000" dirty="0"/>
              <a:t>1</a:t>
            </a:r>
            <a:r>
              <a:rPr lang="es-ES" dirty="0"/>
              <a:t> </a:t>
            </a:r>
            <a:r>
              <a:rPr lang="es-ES" b="1" i="1" dirty="0"/>
              <a:t>Extrae</a:t>
            </a:r>
            <a:r>
              <a:rPr lang="es-ES" dirty="0"/>
              <a:t> </a:t>
            </a:r>
            <a:r>
              <a:rPr lang="es-ES" dirty="0" err="1"/>
              <a:t>means</a:t>
            </a:r>
            <a:r>
              <a:rPr lang="es-ES" dirty="0"/>
              <a:t> </a:t>
            </a:r>
            <a:r>
              <a:rPr lang="es-ES" b="1" i="1" dirty="0" err="1"/>
              <a:t>Extract</a:t>
            </a:r>
            <a:r>
              <a:rPr lang="es-ES" dirty="0"/>
              <a:t> in </a:t>
            </a:r>
            <a:r>
              <a:rPr lang="es-ES" dirty="0" err="1"/>
              <a:t>spanish</a:t>
            </a:r>
            <a:endParaRPr lang="es-ES" i="1" baseline="30000" dirty="0"/>
          </a:p>
        </p:txBody>
      </p:sp>
    </p:spTree>
    <p:extLst>
      <p:ext uri="{BB962C8B-B14F-4D97-AF65-F5344CB8AC3E}">
        <p14:creationId xmlns:p14="http://schemas.microsoft.com/office/powerpoint/2010/main" val="7815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93D621-34B0-104F-80BA-393BDC14EF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15" y="6115361"/>
            <a:ext cx="1207145" cy="630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17138-7E0F-3641-B040-410B578B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Extrae </a:t>
            </a:r>
            <a:r>
              <a:rPr lang="es-ES" sz="2800" b="1" dirty="0" err="1"/>
              <a:t>on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GR740</a:t>
            </a:r>
            <a:r>
              <a:rPr lang="es-ES" sz="2800" b="1" baseline="30000" dirty="0"/>
              <a:t>1</a:t>
            </a:r>
            <a:r>
              <a:rPr lang="es-ES" sz="2800" b="1" dirty="0"/>
              <a:t>: </a:t>
            </a:r>
            <a:r>
              <a:rPr lang="es-ES" sz="2800" b="1" dirty="0" err="1"/>
              <a:t>Modification</a:t>
            </a:r>
            <a:r>
              <a:rPr lang="es-ES" sz="2800" b="1" dirty="0"/>
              <a:t> </a:t>
            </a:r>
            <a:r>
              <a:rPr lang="es-ES" sz="2800" b="1" dirty="0" err="1"/>
              <a:t>needed</a:t>
            </a:r>
            <a:endParaRPr lang="es-E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D928-1BDC-7C45-AC44-30D3B6B3F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ES" sz="2400" dirty="0" err="1"/>
              <a:t>Static</a:t>
            </a:r>
            <a:r>
              <a:rPr lang="es-ES" sz="2400" dirty="0"/>
              <a:t> </a:t>
            </a:r>
            <a:r>
              <a:rPr lang="es-ES" sz="2400" dirty="0" err="1"/>
              <a:t>compilation</a:t>
            </a:r>
            <a:r>
              <a:rPr lang="es-ES" sz="2400" dirty="0"/>
              <a:t> of Extrae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application</a:t>
            </a:r>
            <a:endParaRPr lang="es-ES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ES" sz="2400" dirty="0" err="1"/>
              <a:t>Intercepting</a:t>
            </a:r>
            <a:r>
              <a:rPr lang="es-ES" sz="2400" dirty="0"/>
              <a:t> </a:t>
            </a:r>
            <a:r>
              <a:rPr lang="es-ES" sz="2400" dirty="0" err="1"/>
              <a:t>calls</a:t>
            </a:r>
            <a:r>
              <a:rPr lang="es-ES" sz="2400" dirty="0"/>
              <a:t> in a </a:t>
            </a:r>
            <a:r>
              <a:rPr lang="es-ES" sz="2400" dirty="0" err="1"/>
              <a:t>static</a:t>
            </a:r>
            <a:r>
              <a:rPr lang="es-ES" sz="2400" dirty="0"/>
              <a:t> </a:t>
            </a:r>
            <a:r>
              <a:rPr lang="es-ES" sz="2400" dirty="0" err="1"/>
              <a:t>system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using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i="1" dirty="0"/>
              <a:t>--</a:t>
            </a:r>
            <a:r>
              <a:rPr lang="es-ES" sz="2400" i="1" dirty="0" err="1"/>
              <a:t>wrap</a:t>
            </a:r>
            <a:r>
              <a:rPr lang="es-ES" sz="2400" i="1" dirty="0"/>
              <a:t> </a:t>
            </a:r>
            <a:r>
              <a:rPr lang="es-ES" sz="2400" dirty="0" err="1"/>
              <a:t>linker</a:t>
            </a:r>
            <a:r>
              <a:rPr lang="es-ES" sz="2400" dirty="0"/>
              <a:t> </a:t>
            </a:r>
            <a:r>
              <a:rPr lang="es-ES" sz="2400" dirty="0" err="1"/>
              <a:t>flag</a:t>
            </a:r>
            <a:r>
              <a:rPr lang="es-ES" sz="2400" dirty="0"/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ES" sz="2400" dirty="0" err="1"/>
              <a:t>Retrieving</a:t>
            </a:r>
            <a:r>
              <a:rPr lang="es-ES" sz="2400" dirty="0"/>
              <a:t> </a:t>
            </a:r>
            <a:r>
              <a:rPr lang="es-ES" sz="2400" dirty="0" err="1"/>
              <a:t>function</a:t>
            </a:r>
            <a:r>
              <a:rPr lang="es-ES" sz="2400" dirty="0"/>
              <a:t> </a:t>
            </a:r>
            <a:r>
              <a:rPr lang="es-ES" sz="2400" dirty="0" err="1"/>
              <a:t>names</a:t>
            </a:r>
            <a:r>
              <a:rPr lang="es-ES" sz="2400" dirty="0"/>
              <a:t> </a:t>
            </a:r>
            <a:r>
              <a:rPr lang="es-ES" sz="2400" dirty="0" err="1"/>
              <a:t>using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i="1" dirty="0" err="1"/>
              <a:t>binutils</a:t>
            </a:r>
            <a:r>
              <a:rPr lang="es-ES" sz="2400" i="1" dirty="0"/>
              <a:t> </a:t>
            </a:r>
            <a:r>
              <a:rPr lang="es-ES" sz="2400" dirty="0" err="1"/>
              <a:t>library</a:t>
            </a:r>
            <a:r>
              <a:rPr lang="es-ES" sz="2400" dirty="0"/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ES" sz="2400" dirty="0"/>
              <a:t>Trace </a:t>
            </a:r>
            <a:r>
              <a:rPr lang="es-ES" sz="2400" dirty="0" err="1"/>
              <a:t>generation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storing</a:t>
            </a:r>
            <a:r>
              <a:rPr lang="es-ES" sz="2400" dirty="0"/>
              <a:t>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events</a:t>
            </a:r>
            <a:r>
              <a:rPr lang="es-ES" sz="2400" dirty="0"/>
              <a:t> </a:t>
            </a:r>
            <a:r>
              <a:rPr lang="es-ES" sz="2400" dirty="0" err="1"/>
              <a:t>gathered</a:t>
            </a:r>
            <a:r>
              <a:rPr lang="es-ES" sz="2400" dirty="0"/>
              <a:t> </a:t>
            </a:r>
            <a:r>
              <a:rPr lang="es-ES" sz="2400" dirty="0" err="1"/>
              <a:t>during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execution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minimum</a:t>
            </a:r>
            <a:r>
              <a:rPr lang="es-ES" sz="2400" dirty="0"/>
              <a:t> </a:t>
            </a:r>
            <a:r>
              <a:rPr lang="es-ES" sz="2400" dirty="0" err="1"/>
              <a:t>interference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execution</a:t>
            </a:r>
            <a:r>
              <a:rPr lang="es-ES" sz="2400" dirty="0"/>
              <a:t> </a:t>
            </a:r>
            <a:r>
              <a:rPr lang="es-ES" sz="2400" dirty="0" err="1"/>
              <a:t>based</a:t>
            </a:r>
            <a:r>
              <a:rPr lang="es-ES" sz="2400" dirty="0"/>
              <a:t> of NFS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Support</a:t>
            </a:r>
            <a:r>
              <a:rPr lang="es-ES" sz="2400" dirty="0"/>
              <a:t> of GR740 hardware </a:t>
            </a:r>
            <a:r>
              <a:rPr lang="es-ES" sz="2400" dirty="0" err="1"/>
              <a:t>counters</a:t>
            </a:r>
            <a:r>
              <a:rPr lang="es-ES" sz="2400" dirty="0"/>
              <a:t> (</a:t>
            </a:r>
            <a:r>
              <a:rPr lang="en-US" sz="2400" b="1" dirty="0"/>
              <a:t>L4STAT</a:t>
            </a:r>
            <a:r>
              <a:rPr lang="en-US" sz="2400" dirty="0"/>
              <a:t> driver)</a:t>
            </a:r>
          </a:p>
          <a:p>
            <a:pPr lvl="1"/>
            <a:r>
              <a:rPr lang="en-US" sz="2000" dirty="0"/>
              <a:t>Cache miss, MMU TLB miss, Cache hold, MMU hold</a:t>
            </a:r>
          </a:p>
          <a:p>
            <a:pPr lvl="1"/>
            <a:r>
              <a:rPr lang="en-US" sz="2000" dirty="0"/>
              <a:t>Total/Integer/FP instruction count</a:t>
            </a:r>
          </a:p>
          <a:p>
            <a:pPr lvl="1"/>
            <a:r>
              <a:rPr lang="en-US" sz="2000" dirty="0"/>
              <a:t>AHB utilization (per AHB master/total)</a:t>
            </a:r>
          </a:p>
          <a:p>
            <a:pPr lvl="1"/>
            <a:r>
              <a:rPr lang="en-US" sz="2000" dirty="0"/>
              <a:t>Etc.</a:t>
            </a:r>
          </a:p>
          <a:p>
            <a:pPr lvl="3">
              <a:spcAft>
                <a:spcPts val="600"/>
              </a:spcAft>
            </a:pPr>
            <a:endParaRPr lang="es-ES" sz="1900" dirty="0"/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5FD7E-289D-F24C-BEFC-22A0399E2D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258AC-EA94-5B47-A7B0-2DD427494031}"/>
              </a:ext>
            </a:extLst>
          </p:cNvPr>
          <p:cNvSpPr txBox="1"/>
          <p:nvPr/>
        </p:nvSpPr>
        <p:spPr>
          <a:xfrm>
            <a:off x="1304785" y="6229390"/>
            <a:ext cx="106242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400" baseline="30000" dirty="0"/>
              <a:t>1</a:t>
            </a:r>
            <a:r>
              <a:rPr lang="es-ES" sz="2400" dirty="0"/>
              <a:t>Available at </a:t>
            </a:r>
            <a:r>
              <a:rPr lang="es-ES" sz="2400" b="1" dirty="0"/>
              <a:t>https://</a:t>
            </a:r>
            <a:r>
              <a:rPr lang="es-ES" sz="2400" b="1" dirty="0" err="1"/>
              <a:t>github.com</a:t>
            </a:r>
            <a:r>
              <a:rPr lang="es-ES" sz="2400" b="1" dirty="0"/>
              <a:t>/</a:t>
            </a:r>
            <a:r>
              <a:rPr lang="es-ES" sz="2400" b="1" dirty="0" err="1"/>
              <a:t>bsc</a:t>
            </a:r>
            <a:r>
              <a:rPr lang="es-ES" sz="2400" b="1" dirty="0"/>
              <a:t>-performance-</a:t>
            </a:r>
            <a:r>
              <a:rPr lang="es-ES" sz="2400" b="1" dirty="0" err="1"/>
              <a:t>tools</a:t>
            </a:r>
            <a:r>
              <a:rPr lang="es-ES" sz="2400" b="1" dirty="0"/>
              <a:t>/extrae/</a:t>
            </a:r>
            <a:r>
              <a:rPr lang="es-ES" sz="2400" b="1" dirty="0" err="1"/>
              <a:t>tree</a:t>
            </a:r>
            <a:r>
              <a:rPr lang="es-ES" sz="2400" b="1" dirty="0"/>
              <a:t>/gr740</a:t>
            </a:r>
          </a:p>
        </p:txBody>
      </p:sp>
    </p:spTree>
    <p:extLst>
      <p:ext uri="{BB962C8B-B14F-4D97-AF65-F5344CB8AC3E}">
        <p14:creationId xmlns:p14="http://schemas.microsoft.com/office/powerpoint/2010/main" val="403993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8732-9D30-614F-A612-02157860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A </a:t>
            </a:r>
            <a:r>
              <a:rPr lang="es-ES" sz="2800" b="1" dirty="0" err="1"/>
              <a:t>Multispectal</a:t>
            </a:r>
            <a:r>
              <a:rPr lang="es-ES" sz="2800" b="1" dirty="0"/>
              <a:t> </a:t>
            </a:r>
            <a:r>
              <a:rPr lang="es-ES" sz="2800" b="1" dirty="0" err="1"/>
              <a:t>Imaging</a:t>
            </a:r>
            <a:r>
              <a:rPr lang="es-ES" sz="2800" b="1" dirty="0"/>
              <a:t> of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Parallel</a:t>
            </a:r>
            <a:r>
              <a:rPr lang="es-ES" sz="2800" b="1" dirty="0"/>
              <a:t> </a:t>
            </a:r>
            <a:r>
              <a:rPr lang="es-ES" sz="2800" b="1" dirty="0" err="1"/>
              <a:t>Execution</a:t>
            </a:r>
            <a:endParaRPr lang="es-ES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CF1E6-4A3C-8847-A873-FDDA1DC8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15687-2034-E747-812C-328DCE9F46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2" descr="http://microelectronics.esa.int/gr740/GR740-EvalBox-Thumb.jpg">
            <a:extLst>
              <a:ext uri="{FF2B5EF4-FFF2-40B4-BE49-F238E27FC236}">
                <a16:creationId xmlns:a16="http://schemas.microsoft.com/office/drawing/2014/main" id="{A9A8590A-20AF-8547-88A6-EA1E6AA5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9" y="1983670"/>
            <a:ext cx="1323079" cy="7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9AA91-5ADA-2542-AC02-C190BBD02CD8}"/>
              </a:ext>
            </a:extLst>
          </p:cNvPr>
          <p:cNvSpPr txBox="1"/>
          <p:nvPr/>
        </p:nvSpPr>
        <p:spPr>
          <a:xfrm>
            <a:off x="7990454" y="3138859"/>
            <a:ext cx="152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Extrae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2C686-A7C3-1142-85E2-62121167C8F6}"/>
              </a:ext>
            </a:extLst>
          </p:cNvPr>
          <p:cNvSpPr/>
          <p:nvPr/>
        </p:nvSpPr>
        <p:spPr>
          <a:xfrm>
            <a:off x="7010112" y="4037066"/>
            <a:ext cx="4922353" cy="1121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62F91-5C1F-E447-99D8-8AD622AE2EF2}"/>
              </a:ext>
            </a:extLst>
          </p:cNvPr>
          <p:cNvSpPr txBox="1"/>
          <p:nvPr/>
        </p:nvSpPr>
        <p:spPr>
          <a:xfrm>
            <a:off x="8348524" y="136518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HRGEO</a:t>
            </a:r>
          </a:p>
          <a:p>
            <a:pPr algn="ctr"/>
            <a:r>
              <a:rPr lang="es-ES" b="1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62AFA-38A2-5944-B380-0CD91B1C80B7}"/>
              </a:ext>
            </a:extLst>
          </p:cNvPr>
          <p:cNvSpPr txBox="1"/>
          <p:nvPr/>
        </p:nvSpPr>
        <p:spPr>
          <a:xfrm>
            <a:off x="4705258" y="156978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Reality</a:t>
            </a:r>
            <a:endParaRPr lang="es-ES" sz="3200" b="1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5C7269-2DB0-D142-8AC3-D4EBD82A7E8F}"/>
              </a:ext>
            </a:extLst>
          </p:cNvPr>
          <p:cNvSpPr/>
          <p:nvPr/>
        </p:nvSpPr>
        <p:spPr>
          <a:xfrm>
            <a:off x="7990454" y="1351113"/>
            <a:ext cx="1637210" cy="1495671"/>
          </a:xfrm>
          <a:prstGeom prst="roundRect">
            <a:avLst>
              <a:gd name="adj" fmla="val 84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510533-8AE7-2243-BBAA-4E945CA24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1631" y="4306255"/>
            <a:ext cx="2431502" cy="153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A9D490-CDA6-5D44-BA7C-A3BA0AB06596}"/>
              </a:ext>
            </a:extLst>
          </p:cNvPr>
          <p:cNvSpPr txBox="1"/>
          <p:nvPr/>
        </p:nvSpPr>
        <p:spPr>
          <a:xfrm>
            <a:off x="3704361" y="5160662"/>
            <a:ext cx="455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Different representations </a:t>
            </a:r>
            <a:r>
              <a:rPr lang="en-US" sz="2400" dirty="0"/>
              <a:t>of the same reality containing </a:t>
            </a:r>
            <a:r>
              <a:rPr lang="en-US" sz="2400" b="1" dirty="0"/>
              <a:t>different information</a:t>
            </a:r>
            <a:endParaRPr lang="es-ES" sz="2400" b="1" dirty="0"/>
          </a:p>
        </p:txBody>
      </p:sp>
      <p:pic>
        <p:nvPicPr>
          <p:cNvPr id="14" name="3 Imagen">
            <a:extLst>
              <a:ext uri="{FF2B5EF4-FFF2-40B4-BE49-F238E27FC236}">
                <a16:creationId xmlns:a16="http://schemas.microsoft.com/office/drawing/2014/main" id="{9AB2CBBD-9DBB-B745-BE30-31494FE011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04" y="4461946"/>
            <a:ext cx="2147181" cy="611947"/>
          </a:xfrm>
          <a:prstGeom prst="rect">
            <a:avLst/>
          </a:prstGeom>
        </p:spPr>
      </p:pic>
      <p:pic>
        <p:nvPicPr>
          <p:cNvPr id="15" name="5 Imagen">
            <a:extLst>
              <a:ext uri="{FF2B5EF4-FFF2-40B4-BE49-F238E27FC236}">
                <a16:creationId xmlns:a16="http://schemas.microsoft.com/office/drawing/2014/main" id="{2F058740-999E-C541-A329-612DC7F80B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650" y="4461947"/>
            <a:ext cx="2781578" cy="611947"/>
          </a:xfrm>
          <a:prstGeom prst="rect">
            <a:avLst/>
          </a:prstGeom>
        </p:spPr>
      </p:pic>
      <p:pic>
        <p:nvPicPr>
          <p:cNvPr id="16" name="6 Imagen">
            <a:extLst>
              <a:ext uri="{FF2B5EF4-FFF2-40B4-BE49-F238E27FC236}">
                <a16:creationId xmlns:a16="http://schemas.microsoft.com/office/drawing/2014/main" id="{F77A5078-F3A6-4243-918E-4C587C0D32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527" y="5136024"/>
            <a:ext cx="2147184" cy="611947"/>
          </a:xfrm>
          <a:prstGeom prst="rect">
            <a:avLst/>
          </a:prstGeom>
        </p:spPr>
      </p:pic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CBD4EDE-BACA-E446-8886-2F8B8E0912D9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rot="5400000">
            <a:off x="8567974" y="3558631"/>
            <a:ext cx="312781" cy="149385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EFB874FF-FCA7-CA4C-9EE3-C4A6C7DA4E37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rot="16200000" flipH="1">
            <a:off x="9986452" y="3634003"/>
            <a:ext cx="312780" cy="134310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D1A92C-5995-DF44-AD77-7505D8C8445F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9471289" y="4149166"/>
            <a:ext cx="12830" cy="986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wn Arrow 30">
            <a:extLst>
              <a:ext uri="{FF2B5EF4-FFF2-40B4-BE49-F238E27FC236}">
                <a16:creationId xmlns:a16="http://schemas.microsoft.com/office/drawing/2014/main" id="{F22DD417-C301-7A43-AE9A-988C1692317D}"/>
              </a:ext>
            </a:extLst>
          </p:cNvPr>
          <p:cNvSpPr/>
          <p:nvPr/>
        </p:nvSpPr>
        <p:spPr>
          <a:xfrm>
            <a:off x="8597455" y="2883448"/>
            <a:ext cx="352446" cy="3235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7267DBDE-08BE-BE48-93C1-5F842C7D1E31}"/>
              </a:ext>
            </a:extLst>
          </p:cNvPr>
          <p:cNvSpPr/>
          <p:nvPr/>
        </p:nvSpPr>
        <p:spPr>
          <a:xfrm>
            <a:off x="8595425" y="3669846"/>
            <a:ext cx="352446" cy="3235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A32AEA-45AC-BD49-8A29-B9A2CA7DD373}"/>
              </a:ext>
            </a:extLst>
          </p:cNvPr>
          <p:cNvSpPr txBox="1"/>
          <p:nvPr/>
        </p:nvSpPr>
        <p:spPr>
          <a:xfrm>
            <a:off x="9343693" y="3301835"/>
            <a:ext cx="278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/>
              <a:t>Sequence</a:t>
            </a:r>
            <a:r>
              <a:rPr lang="es-ES" sz="2000" dirty="0"/>
              <a:t> of time-</a:t>
            </a:r>
            <a:r>
              <a:rPr lang="es-ES" sz="2000" dirty="0" err="1"/>
              <a:t>stamped</a:t>
            </a:r>
            <a:r>
              <a:rPr lang="es-ES" sz="2000" dirty="0"/>
              <a:t> </a:t>
            </a:r>
            <a:r>
              <a:rPr lang="es-ES" sz="2000" dirty="0" err="1"/>
              <a:t>events</a:t>
            </a:r>
            <a:r>
              <a:rPr lang="es-ES" sz="2000" dirty="0"/>
              <a:t> (trace)</a:t>
            </a:r>
          </a:p>
        </p:txBody>
      </p:sp>
      <p:pic>
        <p:nvPicPr>
          <p:cNvPr id="37" name="Picture 6" descr="hubble">
            <a:extLst>
              <a:ext uri="{FF2B5EF4-FFF2-40B4-BE49-F238E27FC236}">
                <a16:creationId xmlns:a16="http://schemas.microsoft.com/office/drawing/2014/main" id="{189C1528-1A8B-0147-8437-BD5A7B92A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5546" y="2894802"/>
            <a:ext cx="1269122" cy="9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ome">
            <a:extLst>
              <a:ext uri="{FF2B5EF4-FFF2-40B4-BE49-F238E27FC236}">
                <a16:creationId xmlns:a16="http://schemas.microsoft.com/office/drawing/2014/main" id="{CF388DC1-C67A-9743-A494-36BE461B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942" y="2865733"/>
            <a:ext cx="829064" cy="9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Down Arrow 38">
            <a:extLst>
              <a:ext uri="{FF2B5EF4-FFF2-40B4-BE49-F238E27FC236}">
                <a16:creationId xmlns:a16="http://schemas.microsoft.com/office/drawing/2014/main" id="{30CB7CF3-2DFE-FB49-B11C-0E8D1E9F3F66}"/>
              </a:ext>
            </a:extLst>
          </p:cNvPr>
          <p:cNvSpPr/>
          <p:nvPr/>
        </p:nvSpPr>
        <p:spPr>
          <a:xfrm>
            <a:off x="2160968" y="3936004"/>
            <a:ext cx="352446" cy="3235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F2DF9FC0-61A7-A54B-99AD-3BA44D9F0C3F}"/>
              </a:ext>
            </a:extLst>
          </p:cNvPr>
          <p:cNvSpPr/>
          <p:nvPr/>
        </p:nvSpPr>
        <p:spPr>
          <a:xfrm>
            <a:off x="2160968" y="2512815"/>
            <a:ext cx="352446" cy="3235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6D8721-EED2-8840-BA79-3D22E08C85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03" y="1282206"/>
            <a:ext cx="1795297" cy="11968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BE08BE-1132-8348-B67F-9AAB09907B69}"/>
              </a:ext>
            </a:extLst>
          </p:cNvPr>
          <p:cNvSpPr txBox="1"/>
          <p:nvPr/>
        </p:nvSpPr>
        <p:spPr>
          <a:xfrm>
            <a:off x="4177256" y="2662414"/>
            <a:ext cx="2605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Tools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observing</a:t>
            </a:r>
            <a:r>
              <a:rPr lang="es-ES" sz="2400" b="1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reality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989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 animBg="1"/>
      <p:bldP spid="31" grpId="0" animBg="1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5 Imagen">
            <a:extLst>
              <a:ext uri="{FF2B5EF4-FFF2-40B4-BE49-F238E27FC236}">
                <a16:creationId xmlns:a16="http://schemas.microsoft.com/office/drawing/2014/main" id="{B29AD754-8434-4547-B544-F35BD4F8E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035" y="1225871"/>
            <a:ext cx="57150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3771A-A0F0-ED4E-B170-4C60EE50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76" y="655200"/>
            <a:ext cx="11964824" cy="900000"/>
          </a:xfrm>
        </p:spPr>
        <p:txBody>
          <a:bodyPr/>
          <a:lstStyle/>
          <a:p>
            <a:r>
              <a:rPr lang="es-ES" sz="2800" b="1" dirty="0"/>
              <a:t>Paraver</a:t>
            </a:r>
            <a:r>
              <a:rPr lang="es-ES" sz="2800" b="1" baseline="30000" dirty="0"/>
              <a:t>1</a:t>
            </a:r>
            <a:r>
              <a:rPr lang="es-ES" sz="2800" dirty="0"/>
              <a:t>: A “</a:t>
            </a:r>
            <a:r>
              <a:rPr lang="es-ES" sz="2800" dirty="0" err="1"/>
              <a:t>multispectral</a:t>
            </a:r>
            <a:r>
              <a:rPr lang="es-ES" sz="2800" dirty="0"/>
              <a:t> </a:t>
            </a:r>
            <a:r>
              <a:rPr lang="es-ES" sz="2800" dirty="0" err="1"/>
              <a:t>philosophy</a:t>
            </a:r>
            <a:r>
              <a:rPr lang="es-ES" sz="2800" dirty="0"/>
              <a:t>” browser to </a:t>
            </a:r>
            <a:r>
              <a:rPr lang="es-ES" sz="2800" dirty="0" err="1"/>
              <a:t>manipulate</a:t>
            </a:r>
            <a:r>
              <a:rPr lang="es-ES" sz="2800" dirty="0"/>
              <a:t> Extrae traces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0A1D-5624-684C-8911-F7446ACF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55EA8-2C00-5248-8DE6-35B8B8EE5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92DAB-E64B-7144-BCEF-3C928D7F3139}"/>
              </a:ext>
            </a:extLst>
          </p:cNvPr>
          <p:cNvSpPr txBox="1"/>
          <p:nvPr/>
        </p:nvSpPr>
        <p:spPr>
          <a:xfrm>
            <a:off x="154383" y="6105446"/>
            <a:ext cx="37609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baseline="30000" dirty="0"/>
              <a:t>1</a:t>
            </a:r>
            <a:r>
              <a:rPr lang="es-ES" sz="1600" dirty="0"/>
              <a:t> </a:t>
            </a:r>
            <a:r>
              <a:rPr lang="es-ES" sz="1600" b="1" i="1" dirty="0" err="1"/>
              <a:t>Paraver</a:t>
            </a:r>
            <a:r>
              <a:rPr lang="es-ES" sz="1600" b="1" i="1" dirty="0"/>
              <a:t> </a:t>
            </a:r>
            <a:r>
              <a:rPr lang="es-ES" sz="1600" dirty="0" err="1"/>
              <a:t>means</a:t>
            </a:r>
            <a:r>
              <a:rPr lang="es-ES" sz="1600" dirty="0"/>
              <a:t> </a:t>
            </a:r>
            <a:r>
              <a:rPr lang="es-ES" sz="1600" b="1" i="1" dirty="0" err="1"/>
              <a:t>for</a:t>
            </a:r>
            <a:r>
              <a:rPr lang="es-ES" sz="1600" b="1" i="1" dirty="0"/>
              <a:t> </a:t>
            </a:r>
            <a:r>
              <a:rPr lang="es-ES" sz="1600" b="1" i="1" dirty="0" err="1"/>
              <a:t>seeing</a:t>
            </a:r>
            <a:r>
              <a:rPr lang="es-ES" sz="1600" b="1" i="1" dirty="0"/>
              <a:t> </a:t>
            </a:r>
            <a:r>
              <a:rPr lang="es-ES" sz="1600" dirty="0"/>
              <a:t>in </a:t>
            </a:r>
            <a:r>
              <a:rPr lang="es-ES" sz="1600" dirty="0" err="1"/>
              <a:t>spanish</a:t>
            </a:r>
            <a:endParaRPr lang="es-ES" sz="1600" dirty="0"/>
          </a:p>
          <a:p>
            <a:r>
              <a:rPr lang="es-ES" sz="1600" i="1" dirty="0"/>
              <a:t>  </a:t>
            </a:r>
            <a:r>
              <a:rPr lang="es-ES" sz="1600" dirty="0"/>
              <a:t>https://</a:t>
            </a:r>
            <a:r>
              <a:rPr lang="es-ES" sz="1600" dirty="0" err="1"/>
              <a:t>tools.bsc.es</a:t>
            </a:r>
            <a:r>
              <a:rPr lang="es-ES" sz="1600" dirty="0"/>
              <a:t>/</a:t>
            </a:r>
            <a:r>
              <a:rPr lang="es-ES" sz="1600" dirty="0" err="1"/>
              <a:t>paraver</a:t>
            </a:r>
            <a:endParaRPr lang="es-ES" sz="1600" dirty="0"/>
          </a:p>
        </p:txBody>
      </p:sp>
      <p:pic>
        <p:nvPicPr>
          <p:cNvPr id="7" name="3 Imagen">
            <a:extLst>
              <a:ext uri="{FF2B5EF4-FFF2-40B4-BE49-F238E27FC236}">
                <a16:creationId xmlns:a16="http://schemas.microsoft.com/office/drawing/2014/main" id="{3FFD7D39-80C0-FD40-AE47-EAB81446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035" y="4729804"/>
            <a:ext cx="5715000" cy="1628775"/>
          </a:xfrm>
          <a:prstGeom prst="rect">
            <a:avLst/>
          </a:prstGeom>
        </p:spPr>
      </p:pic>
      <p:pic>
        <p:nvPicPr>
          <p:cNvPr id="8" name="4 Imagen">
            <a:extLst>
              <a:ext uri="{FF2B5EF4-FFF2-40B4-BE49-F238E27FC236}">
                <a16:creationId xmlns:a16="http://schemas.microsoft.com/office/drawing/2014/main" id="{F8056678-5EE8-C54B-9EBA-D8914DC51B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436" y="1575290"/>
            <a:ext cx="187234" cy="717551"/>
          </a:xfrm>
          <a:prstGeom prst="rect">
            <a:avLst/>
          </a:prstGeom>
        </p:spPr>
      </p:pic>
      <p:pic>
        <p:nvPicPr>
          <p:cNvPr id="10" name="6 Imagen">
            <a:extLst>
              <a:ext uri="{FF2B5EF4-FFF2-40B4-BE49-F238E27FC236}">
                <a16:creationId xmlns:a16="http://schemas.microsoft.com/office/drawing/2014/main" id="{CC64BC90-814D-4D4A-8EFF-221CBA92B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035" y="2791562"/>
            <a:ext cx="5715000" cy="1628775"/>
          </a:xfrm>
          <a:prstGeom prst="rect">
            <a:avLst/>
          </a:prstGeom>
        </p:spPr>
      </p:pic>
      <p:sp>
        <p:nvSpPr>
          <p:cNvPr id="11" name="7 CuadroTexto">
            <a:extLst>
              <a:ext uri="{FF2B5EF4-FFF2-40B4-BE49-F238E27FC236}">
                <a16:creationId xmlns:a16="http://schemas.microsoft.com/office/drawing/2014/main" id="{AD016785-12F3-5444-BDFB-5ED764206274}"/>
              </a:ext>
            </a:extLst>
          </p:cNvPr>
          <p:cNvSpPr txBox="1"/>
          <p:nvPr/>
        </p:nvSpPr>
        <p:spPr>
          <a:xfrm>
            <a:off x="10652216" y="1549344"/>
            <a:ext cx="923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correlation</a:t>
            </a:r>
          </a:p>
          <a:p>
            <a:r>
              <a:rPr lang="en-US" sz="1100" dirty="0"/>
              <a:t>resampling</a:t>
            </a:r>
          </a:p>
          <a:p>
            <a:r>
              <a:rPr lang="en-US" sz="1100" dirty="0"/>
              <a:t>fusion</a:t>
            </a:r>
          </a:p>
          <a:p>
            <a:r>
              <a:rPr lang="en-US" sz="1100" dirty="0"/>
              <a:t>stabilization</a:t>
            </a:r>
          </a:p>
        </p:txBody>
      </p:sp>
      <p:sp>
        <p:nvSpPr>
          <p:cNvPr id="12" name="8 CuadroTexto">
            <a:extLst>
              <a:ext uri="{FF2B5EF4-FFF2-40B4-BE49-F238E27FC236}">
                <a16:creationId xmlns:a16="http://schemas.microsoft.com/office/drawing/2014/main" id="{60FC352B-E5B6-B34E-A19E-A12B2BB614D1}"/>
              </a:ext>
            </a:extLst>
          </p:cNvPr>
          <p:cNvSpPr txBox="1"/>
          <p:nvPr/>
        </p:nvSpPr>
        <p:spPr>
          <a:xfrm>
            <a:off x="154383" y="1539660"/>
            <a:ext cx="358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Eg.</a:t>
            </a:r>
            <a:r>
              <a:rPr lang="en-US" b="1" dirty="0"/>
              <a:t>, parallel functions view</a:t>
            </a:r>
          </a:p>
          <a:p>
            <a:r>
              <a:rPr lang="en-US" dirty="0"/>
              <a:t>(Parallel programming level)</a:t>
            </a:r>
          </a:p>
        </p:txBody>
      </p:sp>
      <p:sp>
        <p:nvSpPr>
          <p:cNvPr id="13" name="9 CuadroTexto">
            <a:extLst>
              <a:ext uri="{FF2B5EF4-FFF2-40B4-BE49-F238E27FC236}">
                <a16:creationId xmlns:a16="http://schemas.microsoft.com/office/drawing/2014/main" id="{91A797C7-B782-FB40-BC91-217889176971}"/>
              </a:ext>
            </a:extLst>
          </p:cNvPr>
          <p:cNvSpPr txBox="1"/>
          <p:nvPr/>
        </p:nvSpPr>
        <p:spPr>
          <a:xfrm>
            <a:off x="227176" y="3105834"/>
            <a:ext cx="413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Eg.</a:t>
            </a:r>
            <a:r>
              <a:rPr lang="en-US" b="1" dirty="0"/>
              <a:t>, “Useful” computation execution time</a:t>
            </a:r>
          </a:p>
          <a:p>
            <a:r>
              <a:rPr lang="en-US" dirty="0"/>
              <a:t>(Application’s internal structure level)</a:t>
            </a:r>
          </a:p>
        </p:txBody>
      </p:sp>
      <p:sp>
        <p:nvSpPr>
          <p:cNvPr id="14" name="10 CuadroTexto">
            <a:extLst>
              <a:ext uri="{FF2B5EF4-FFF2-40B4-BE49-F238E27FC236}">
                <a16:creationId xmlns:a16="http://schemas.microsoft.com/office/drawing/2014/main" id="{C81EABDC-85AE-7942-8906-CEA80472D8D2}"/>
              </a:ext>
            </a:extLst>
          </p:cNvPr>
          <p:cNvSpPr txBox="1"/>
          <p:nvPr/>
        </p:nvSpPr>
        <p:spPr>
          <a:xfrm>
            <a:off x="154383" y="4979633"/>
            <a:ext cx="389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Eg.</a:t>
            </a:r>
            <a:r>
              <a:rPr lang="en-US" b="1" dirty="0"/>
              <a:t>, Hardware counters information view</a:t>
            </a:r>
          </a:p>
          <a:p>
            <a:r>
              <a:rPr lang="en-US" dirty="0"/>
              <a:t>(computing resources usage level)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A8C76-EDFA-504F-BD5A-347B3E222D92}"/>
              </a:ext>
            </a:extLst>
          </p:cNvPr>
          <p:cNvSpPr txBox="1"/>
          <p:nvPr/>
        </p:nvSpPr>
        <p:spPr>
          <a:xfrm>
            <a:off x="9156459" y="2524733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s-E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7A7D89-0619-2D42-8012-228A49B8426B}"/>
              </a:ext>
            </a:extLst>
          </p:cNvPr>
          <p:cNvSpPr/>
          <p:nvPr/>
        </p:nvSpPr>
        <p:spPr>
          <a:xfrm>
            <a:off x="8351622" y="2828230"/>
            <a:ext cx="324954" cy="3142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C3A9D44B-815C-4A4B-8F0C-59CB2FA064F9}"/>
              </a:ext>
            </a:extLst>
          </p:cNvPr>
          <p:cNvCxnSpPr>
            <a:cxnSpLocks/>
            <a:stCxn id="16" idx="7"/>
            <a:endCxn id="15" idx="1"/>
          </p:cNvCxnSpPr>
          <p:nvPr/>
        </p:nvCxnSpPr>
        <p:spPr>
          <a:xfrm rot="5400000" flipH="1" flipV="1">
            <a:off x="8810296" y="2528092"/>
            <a:ext cx="164855" cy="52747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7 CuadroTexto">
            <a:extLst>
              <a:ext uri="{FF2B5EF4-FFF2-40B4-BE49-F238E27FC236}">
                <a16:creationId xmlns:a16="http://schemas.microsoft.com/office/drawing/2014/main" id="{4A89C405-D4C5-FD4C-A337-9BD1FE2228AA}"/>
              </a:ext>
            </a:extLst>
          </p:cNvPr>
          <p:cNvSpPr txBox="1"/>
          <p:nvPr/>
        </p:nvSpPr>
        <p:spPr>
          <a:xfrm>
            <a:off x="4505103" y="1455150"/>
            <a:ext cx="877908" cy="848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100" dirty="0"/>
              <a:t>Core 1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2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3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4</a:t>
            </a:r>
          </a:p>
        </p:txBody>
      </p:sp>
      <p:sp>
        <p:nvSpPr>
          <p:cNvPr id="28" name="7 CuadroTexto">
            <a:extLst>
              <a:ext uri="{FF2B5EF4-FFF2-40B4-BE49-F238E27FC236}">
                <a16:creationId xmlns:a16="http://schemas.microsoft.com/office/drawing/2014/main" id="{57F7D974-A6CF-E742-B4FD-6DE687DF6E78}"/>
              </a:ext>
            </a:extLst>
          </p:cNvPr>
          <p:cNvSpPr txBox="1"/>
          <p:nvPr/>
        </p:nvSpPr>
        <p:spPr>
          <a:xfrm>
            <a:off x="4505103" y="2999434"/>
            <a:ext cx="877908" cy="848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100" dirty="0"/>
              <a:t>Core 1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2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3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4</a:t>
            </a:r>
          </a:p>
        </p:txBody>
      </p:sp>
      <p:sp>
        <p:nvSpPr>
          <p:cNvPr id="29" name="7 CuadroTexto">
            <a:extLst>
              <a:ext uri="{FF2B5EF4-FFF2-40B4-BE49-F238E27FC236}">
                <a16:creationId xmlns:a16="http://schemas.microsoft.com/office/drawing/2014/main" id="{C79AF046-B56B-F843-B417-8102E4A5BFCB}"/>
              </a:ext>
            </a:extLst>
          </p:cNvPr>
          <p:cNvSpPr txBox="1"/>
          <p:nvPr/>
        </p:nvSpPr>
        <p:spPr>
          <a:xfrm>
            <a:off x="4505103" y="4946055"/>
            <a:ext cx="877908" cy="848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100" dirty="0"/>
              <a:t>Core 1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2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3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B250051-3A48-8E4B-BBD2-0EDC355F0B69}"/>
              </a:ext>
            </a:extLst>
          </p:cNvPr>
          <p:cNvSpPr/>
          <p:nvPr/>
        </p:nvSpPr>
        <p:spPr>
          <a:xfrm>
            <a:off x="6907237" y="1366314"/>
            <a:ext cx="985908" cy="4485843"/>
          </a:xfrm>
          <a:prstGeom prst="roundRect">
            <a:avLst>
              <a:gd name="adj" fmla="val 10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5 Elipse">
            <a:extLst>
              <a:ext uri="{FF2B5EF4-FFF2-40B4-BE49-F238E27FC236}">
                <a16:creationId xmlns:a16="http://schemas.microsoft.com/office/drawing/2014/main" id="{8DDC5BAB-32D4-EA4F-A7B0-AA2316216100}"/>
              </a:ext>
            </a:extLst>
          </p:cNvPr>
          <p:cNvSpPr/>
          <p:nvPr/>
        </p:nvSpPr>
        <p:spPr>
          <a:xfrm>
            <a:off x="7430958" y="1906726"/>
            <a:ext cx="503215" cy="479238"/>
          </a:xfrm>
          <a:prstGeom prst="ellipse">
            <a:avLst/>
          </a:prstGeom>
          <a:solidFill>
            <a:srgbClr val="DEEBF7">
              <a:alpha val="40000"/>
            </a:srgbClr>
          </a:solidFill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 Elipse">
            <a:extLst>
              <a:ext uri="{FF2B5EF4-FFF2-40B4-BE49-F238E27FC236}">
                <a16:creationId xmlns:a16="http://schemas.microsoft.com/office/drawing/2014/main" id="{03EAE68C-F668-F24B-8B2A-BAA77A19CA89}"/>
              </a:ext>
            </a:extLst>
          </p:cNvPr>
          <p:cNvSpPr/>
          <p:nvPr/>
        </p:nvSpPr>
        <p:spPr>
          <a:xfrm>
            <a:off x="9075878" y="1915406"/>
            <a:ext cx="503215" cy="479238"/>
          </a:xfrm>
          <a:prstGeom prst="ellipse">
            <a:avLst/>
          </a:prstGeom>
          <a:solidFill>
            <a:srgbClr val="DEEBF7">
              <a:alpha val="40000"/>
            </a:srgbClr>
          </a:solidFill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28" grpId="0" animBg="1"/>
      <p:bldP spid="29" grpId="0" animBg="1"/>
      <p:bldP spid="32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D10B7-893F-CD46-9141-78987552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Analyzing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parallel</a:t>
            </a:r>
            <a:r>
              <a:rPr lang="es-ES" dirty="0"/>
              <a:t> </a:t>
            </a:r>
            <a:r>
              <a:rPr lang="es-ES" dirty="0" err="1"/>
              <a:t>execution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Extrae+Paraver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0ABBF-7672-F446-A5AD-0C9830BC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FBAB1-952F-0746-879A-A0FF0AEC0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Imagen">
            <a:extLst>
              <a:ext uri="{FF2B5EF4-FFF2-40B4-BE49-F238E27FC236}">
                <a16:creationId xmlns:a16="http://schemas.microsoft.com/office/drawing/2014/main" id="{F2E01E54-6489-FA42-9A34-1E7F0BE52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974" y="1225871"/>
            <a:ext cx="5715000" cy="1257300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E23A9F56-21EA-F049-A968-0D5FCE2A1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3375" y="1575290"/>
            <a:ext cx="187234" cy="717551"/>
          </a:xfrm>
          <a:prstGeom prst="rect">
            <a:avLst/>
          </a:prstGeom>
        </p:spPr>
      </p:pic>
      <p:sp>
        <p:nvSpPr>
          <p:cNvPr id="8" name="7 CuadroTexto">
            <a:extLst>
              <a:ext uri="{FF2B5EF4-FFF2-40B4-BE49-F238E27FC236}">
                <a16:creationId xmlns:a16="http://schemas.microsoft.com/office/drawing/2014/main" id="{BC76A21C-D9DC-FC4B-BA50-9D395DAA5108}"/>
              </a:ext>
            </a:extLst>
          </p:cNvPr>
          <p:cNvSpPr txBox="1"/>
          <p:nvPr/>
        </p:nvSpPr>
        <p:spPr>
          <a:xfrm>
            <a:off x="9808155" y="1549344"/>
            <a:ext cx="923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correlation</a:t>
            </a:r>
          </a:p>
          <a:p>
            <a:r>
              <a:rPr lang="en-US" sz="1100" dirty="0"/>
              <a:t>resampling</a:t>
            </a:r>
          </a:p>
          <a:p>
            <a:r>
              <a:rPr lang="en-US" sz="1100" dirty="0"/>
              <a:t>fusion</a:t>
            </a:r>
          </a:p>
          <a:p>
            <a:r>
              <a:rPr lang="en-US" sz="1100" dirty="0"/>
              <a:t>stabilization</a:t>
            </a: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5557D1FD-2B60-224A-8EB5-C64FD6391DC8}"/>
              </a:ext>
            </a:extLst>
          </p:cNvPr>
          <p:cNvSpPr txBox="1"/>
          <p:nvPr/>
        </p:nvSpPr>
        <p:spPr>
          <a:xfrm>
            <a:off x="3661042" y="1455150"/>
            <a:ext cx="877908" cy="848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100" dirty="0"/>
              <a:t>Core 1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2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3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4</a:t>
            </a:r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C9192B3D-6AD4-ED48-B2F6-5D1583BCA6FF}"/>
              </a:ext>
            </a:extLst>
          </p:cNvPr>
          <p:cNvSpPr txBox="1"/>
          <p:nvPr/>
        </p:nvSpPr>
        <p:spPr>
          <a:xfrm>
            <a:off x="154383" y="1539660"/>
            <a:ext cx="358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Eg.</a:t>
            </a:r>
            <a:r>
              <a:rPr lang="en-US" b="1" dirty="0"/>
              <a:t>, parallel functions view</a:t>
            </a:r>
          </a:p>
          <a:p>
            <a:r>
              <a:rPr lang="en-US" dirty="0"/>
              <a:t>(Parallel programming level)</a:t>
            </a:r>
          </a:p>
        </p:txBody>
      </p:sp>
      <p:pic>
        <p:nvPicPr>
          <p:cNvPr id="13" name="3 Imagen">
            <a:extLst>
              <a:ext uri="{FF2B5EF4-FFF2-40B4-BE49-F238E27FC236}">
                <a16:creationId xmlns:a16="http://schemas.microsoft.com/office/drawing/2014/main" id="{DC956F75-C078-2949-BCFC-115BA73CC9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35" y="3648078"/>
            <a:ext cx="6701949" cy="1866456"/>
          </a:xfrm>
          <a:prstGeom prst="rect">
            <a:avLst/>
          </a:prstGeom>
        </p:spPr>
      </p:pic>
      <p:sp>
        <p:nvSpPr>
          <p:cNvPr id="18" name="7 CuadroTexto">
            <a:extLst>
              <a:ext uri="{FF2B5EF4-FFF2-40B4-BE49-F238E27FC236}">
                <a16:creationId xmlns:a16="http://schemas.microsoft.com/office/drawing/2014/main" id="{E4E66DA9-8F8A-0E4D-B728-3389BEEE2A71}"/>
              </a:ext>
            </a:extLst>
          </p:cNvPr>
          <p:cNvSpPr txBox="1"/>
          <p:nvPr/>
        </p:nvSpPr>
        <p:spPr>
          <a:xfrm>
            <a:off x="579735" y="3726249"/>
            <a:ext cx="877908" cy="15066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70000"/>
              </a:lnSpc>
            </a:pPr>
            <a:r>
              <a:rPr lang="en-US" sz="1400" dirty="0"/>
              <a:t>Core 1</a:t>
            </a:r>
          </a:p>
          <a:p>
            <a:pPr algn="r">
              <a:lnSpc>
                <a:spcPct val="170000"/>
              </a:lnSpc>
            </a:pPr>
            <a:r>
              <a:rPr lang="en-US" sz="1400" dirty="0"/>
              <a:t>Core 2</a:t>
            </a:r>
          </a:p>
          <a:p>
            <a:pPr algn="r">
              <a:lnSpc>
                <a:spcPct val="170000"/>
              </a:lnSpc>
            </a:pPr>
            <a:r>
              <a:rPr lang="en-US" sz="1400" dirty="0"/>
              <a:t>Core 3</a:t>
            </a:r>
          </a:p>
          <a:p>
            <a:pPr algn="r">
              <a:lnSpc>
                <a:spcPct val="170000"/>
              </a:lnSpc>
            </a:pPr>
            <a:r>
              <a:rPr lang="en-US" sz="1400" dirty="0"/>
              <a:t>Core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A7D735-F0A9-C94D-B9A4-93A8F4612005}"/>
              </a:ext>
            </a:extLst>
          </p:cNvPr>
          <p:cNvSpPr/>
          <p:nvPr/>
        </p:nvSpPr>
        <p:spPr>
          <a:xfrm>
            <a:off x="6063176" y="1455150"/>
            <a:ext cx="1033929" cy="903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3684DD-D336-D54F-9075-F223A65F1372}"/>
              </a:ext>
            </a:extLst>
          </p:cNvPr>
          <p:cNvSpPr/>
          <p:nvPr/>
        </p:nvSpPr>
        <p:spPr>
          <a:xfrm>
            <a:off x="579736" y="3483138"/>
            <a:ext cx="6932404" cy="2031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792A5A-130E-1343-8966-04B6C5BA46CC}"/>
              </a:ext>
            </a:extLst>
          </p:cNvPr>
          <p:cNvCxnSpPr>
            <a:cxnSpLocks/>
          </p:cNvCxnSpPr>
          <p:nvPr/>
        </p:nvCxnSpPr>
        <p:spPr>
          <a:xfrm flipH="1">
            <a:off x="579735" y="2370657"/>
            <a:ext cx="5483440" cy="11124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7FD1C5-6980-E148-B2AC-405B2D212B9C}"/>
              </a:ext>
            </a:extLst>
          </p:cNvPr>
          <p:cNvCxnSpPr>
            <a:cxnSpLocks/>
          </p:cNvCxnSpPr>
          <p:nvPr/>
        </p:nvCxnSpPr>
        <p:spPr>
          <a:xfrm>
            <a:off x="7097105" y="2385486"/>
            <a:ext cx="415035" cy="10976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A21501B6-ED67-9043-BA77-8DDB21806AA3}"/>
              </a:ext>
            </a:extLst>
          </p:cNvPr>
          <p:cNvSpPr/>
          <p:nvPr/>
        </p:nvSpPr>
        <p:spPr>
          <a:xfrm>
            <a:off x="2863265" y="3550399"/>
            <a:ext cx="324954" cy="3142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2D74DA9A-AFCA-D040-ADC3-AD0E8969007C}"/>
              </a:ext>
            </a:extLst>
          </p:cNvPr>
          <p:cNvCxnSpPr>
            <a:cxnSpLocks/>
            <a:stCxn id="41" idx="7"/>
          </p:cNvCxnSpPr>
          <p:nvPr/>
        </p:nvCxnSpPr>
        <p:spPr>
          <a:xfrm rot="5400000" flipH="1" flipV="1">
            <a:off x="5254755" y="879489"/>
            <a:ext cx="602811" cy="483105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5 Elipse">
            <a:extLst>
              <a:ext uri="{FF2B5EF4-FFF2-40B4-BE49-F238E27FC236}">
                <a16:creationId xmlns:a16="http://schemas.microsoft.com/office/drawing/2014/main" id="{96F5C313-488F-1B43-84AB-9ADB06DA764D}"/>
              </a:ext>
            </a:extLst>
          </p:cNvPr>
          <p:cNvSpPr/>
          <p:nvPr/>
        </p:nvSpPr>
        <p:spPr>
          <a:xfrm>
            <a:off x="5393243" y="4759021"/>
            <a:ext cx="1725001" cy="623776"/>
          </a:xfrm>
          <a:prstGeom prst="ellipse">
            <a:avLst/>
          </a:prstGeom>
          <a:solidFill>
            <a:srgbClr val="DEEBF7">
              <a:alpha val="40000"/>
            </a:srgbClr>
          </a:solidFill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 Elipse">
            <a:extLst>
              <a:ext uri="{FF2B5EF4-FFF2-40B4-BE49-F238E27FC236}">
                <a16:creationId xmlns:a16="http://schemas.microsoft.com/office/drawing/2014/main" id="{4AECD766-3F32-C646-99DD-3E5A86BA14D4}"/>
              </a:ext>
            </a:extLst>
          </p:cNvPr>
          <p:cNvSpPr/>
          <p:nvPr/>
        </p:nvSpPr>
        <p:spPr>
          <a:xfrm>
            <a:off x="1415439" y="3669977"/>
            <a:ext cx="324954" cy="1771223"/>
          </a:xfrm>
          <a:prstGeom prst="ellipse">
            <a:avLst/>
          </a:prstGeom>
          <a:solidFill>
            <a:srgbClr val="DEEBF7">
              <a:alpha val="40000"/>
            </a:srgbClr>
          </a:solidFill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436363-B94A-064E-B0E0-4012895B42F0}"/>
              </a:ext>
            </a:extLst>
          </p:cNvPr>
          <p:cNvSpPr txBox="1"/>
          <p:nvPr/>
        </p:nvSpPr>
        <p:spPr>
          <a:xfrm>
            <a:off x="1202852" y="5591583"/>
            <a:ext cx="5849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parallel</a:t>
            </a:r>
            <a:r>
              <a:rPr lang="es-ES" sz="2000" dirty="0"/>
              <a:t> </a:t>
            </a:r>
            <a:r>
              <a:rPr lang="es-ES" sz="2000" dirty="0" err="1"/>
              <a:t>execution</a:t>
            </a:r>
            <a:r>
              <a:rPr lang="es-ES" sz="2000" dirty="0"/>
              <a:t> of </a:t>
            </a:r>
            <a:r>
              <a:rPr lang="es-E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2000" dirty="0"/>
              <a:t> </a:t>
            </a:r>
            <a:r>
              <a:rPr lang="es-ES" sz="2000" dirty="0" err="1"/>
              <a:t>loops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unbalanced</a:t>
            </a:r>
            <a:endParaRPr lang="es-ES" sz="2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769284-97E9-0F4A-842B-3F652B71141A}"/>
              </a:ext>
            </a:extLst>
          </p:cNvPr>
          <p:cNvSpPr txBox="1"/>
          <p:nvPr/>
        </p:nvSpPr>
        <p:spPr>
          <a:xfrm>
            <a:off x="7939606" y="2843377"/>
            <a:ext cx="2653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s-E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(i=0;i&lt;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(j=0;j&lt;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M;j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endParaRPr lang="es-E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5 Elipse">
            <a:extLst>
              <a:ext uri="{FF2B5EF4-FFF2-40B4-BE49-F238E27FC236}">
                <a16:creationId xmlns:a16="http://schemas.microsoft.com/office/drawing/2014/main" id="{5F7B91DF-D611-0845-8513-A399488DF7D4}"/>
              </a:ext>
            </a:extLst>
          </p:cNvPr>
          <p:cNvSpPr/>
          <p:nvPr/>
        </p:nvSpPr>
        <p:spPr>
          <a:xfrm>
            <a:off x="6615029" y="1906726"/>
            <a:ext cx="503215" cy="479238"/>
          </a:xfrm>
          <a:prstGeom prst="ellipse">
            <a:avLst/>
          </a:prstGeom>
          <a:solidFill>
            <a:srgbClr val="DEEBF7">
              <a:alpha val="40000"/>
            </a:srgbClr>
          </a:solidFill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5 Elipse">
            <a:extLst>
              <a:ext uri="{FF2B5EF4-FFF2-40B4-BE49-F238E27FC236}">
                <a16:creationId xmlns:a16="http://schemas.microsoft.com/office/drawing/2014/main" id="{8EC4CE61-C4CB-4641-8A41-B7575B91A40B}"/>
              </a:ext>
            </a:extLst>
          </p:cNvPr>
          <p:cNvSpPr/>
          <p:nvPr/>
        </p:nvSpPr>
        <p:spPr>
          <a:xfrm>
            <a:off x="8259949" y="1915406"/>
            <a:ext cx="503215" cy="479238"/>
          </a:xfrm>
          <a:prstGeom prst="ellipse">
            <a:avLst/>
          </a:prstGeom>
          <a:solidFill>
            <a:srgbClr val="DEEBF7">
              <a:alpha val="40000"/>
            </a:srgbClr>
          </a:solidFill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34E998-B9E1-9C4C-B31A-D794FAD86A44}"/>
              </a:ext>
            </a:extLst>
          </p:cNvPr>
          <p:cNvSpPr txBox="1"/>
          <p:nvPr/>
        </p:nvSpPr>
        <p:spPr>
          <a:xfrm>
            <a:off x="7687241" y="4421193"/>
            <a:ext cx="4504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schedule</a:t>
            </a:r>
            <a:r>
              <a:rPr lang="es-E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16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guided</a:t>
            </a:r>
            <a:r>
              <a:rPr lang="es-E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\\</a:t>
            </a:r>
          </a:p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s-ES" sz="16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collapse</a:t>
            </a:r>
            <a:r>
              <a:rPr lang="es-E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(i=0;i&lt;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(j=0;j&lt;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M;j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</p:txBody>
      </p:sp>
      <p:sp>
        <p:nvSpPr>
          <p:cNvPr id="69" name="Down Arrow 68">
            <a:extLst>
              <a:ext uri="{FF2B5EF4-FFF2-40B4-BE49-F238E27FC236}">
                <a16:creationId xmlns:a16="http://schemas.microsoft.com/office/drawing/2014/main" id="{D87ACEC8-4360-8643-ACE9-88D36A873202}"/>
              </a:ext>
            </a:extLst>
          </p:cNvPr>
          <p:cNvSpPr/>
          <p:nvPr/>
        </p:nvSpPr>
        <p:spPr>
          <a:xfrm>
            <a:off x="9310929" y="3999270"/>
            <a:ext cx="352446" cy="3235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" grpId="0" animBg="1"/>
      <p:bldP spid="35" grpId="0" animBg="1"/>
      <p:bldP spid="41" grpId="0" animBg="1"/>
      <p:bldP spid="44" grpId="0" animBg="1"/>
      <p:bldP spid="45" grpId="0" animBg="1"/>
      <p:bldP spid="59" grpId="0"/>
      <p:bldP spid="60" grpId="0"/>
      <p:bldP spid="65" grpId="0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9429-D613-E646-96A7-61683AE9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Analyzing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parallel</a:t>
            </a:r>
            <a:r>
              <a:rPr lang="es-ES" dirty="0"/>
              <a:t> </a:t>
            </a:r>
            <a:r>
              <a:rPr lang="es-ES" dirty="0" err="1"/>
              <a:t>execution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Extrae+Paraver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F1170-0851-3942-BD56-B9BB828D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F2B9C-89BE-2441-BD1E-C76E05F22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11 Imagen">
            <a:extLst>
              <a:ext uri="{FF2B5EF4-FFF2-40B4-BE49-F238E27FC236}">
                <a16:creationId xmlns:a16="http://schemas.microsoft.com/office/drawing/2014/main" id="{7ED398B8-E71C-5548-B974-27A7EC7F9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5892" y="1712533"/>
            <a:ext cx="187234" cy="717551"/>
          </a:xfrm>
          <a:prstGeom prst="rect">
            <a:avLst/>
          </a:prstGeom>
        </p:spPr>
      </p:pic>
      <p:pic>
        <p:nvPicPr>
          <p:cNvPr id="8" name="2 Imagen">
            <a:extLst>
              <a:ext uri="{FF2B5EF4-FFF2-40B4-BE49-F238E27FC236}">
                <a16:creationId xmlns:a16="http://schemas.microsoft.com/office/drawing/2014/main" id="{BA8BA3B6-868B-A145-BA5C-DBD41750B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491" y="1442658"/>
            <a:ext cx="5715000" cy="1257300"/>
          </a:xfrm>
          <a:prstGeom prst="rect">
            <a:avLst/>
          </a:prstGeom>
        </p:spPr>
      </p:pic>
      <p:pic>
        <p:nvPicPr>
          <p:cNvPr id="9" name="16 Imagen">
            <a:extLst>
              <a:ext uri="{FF2B5EF4-FFF2-40B4-BE49-F238E27FC236}">
                <a16:creationId xmlns:a16="http://schemas.microsoft.com/office/drawing/2014/main" id="{114B0EFB-594B-F64D-91ED-8C6787A33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016" y="2999144"/>
            <a:ext cx="5705475" cy="1628775"/>
          </a:xfrm>
          <a:prstGeom prst="rect">
            <a:avLst/>
          </a:prstGeom>
        </p:spPr>
      </p:pic>
      <p:pic>
        <p:nvPicPr>
          <p:cNvPr id="10" name="17 Imagen">
            <a:extLst>
              <a:ext uri="{FF2B5EF4-FFF2-40B4-BE49-F238E27FC236}">
                <a16:creationId xmlns:a16="http://schemas.microsoft.com/office/drawing/2014/main" id="{AD3F89EE-8A83-1D48-B619-4C8CFF501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016" y="4752720"/>
            <a:ext cx="5715000" cy="1628775"/>
          </a:xfrm>
          <a:prstGeom prst="rect">
            <a:avLst/>
          </a:prstGeom>
        </p:spPr>
      </p:pic>
      <p:sp>
        <p:nvSpPr>
          <p:cNvPr id="12" name="7 CuadroTexto">
            <a:extLst>
              <a:ext uri="{FF2B5EF4-FFF2-40B4-BE49-F238E27FC236}">
                <a16:creationId xmlns:a16="http://schemas.microsoft.com/office/drawing/2014/main" id="{531872BE-5786-BA44-92E7-DE3E7A56D304}"/>
              </a:ext>
            </a:extLst>
          </p:cNvPr>
          <p:cNvSpPr txBox="1"/>
          <p:nvPr/>
        </p:nvSpPr>
        <p:spPr>
          <a:xfrm>
            <a:off x="4983559" y="1662733"/>
            <a:ext cx="877908" cy="848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100" dirty="0"/>
              <a:t>Core 1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2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3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4</a:t>
            </a: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104D3EDF-780F-5B41-AE96-F415144F8662}"/>
              </a:ext>
            </a:extLst>
          </p:cNvPr>
          <p:cNvSpPr txBox="1"/>
          <p:nvPr/>
        </p:nvSpPr>
        <p:spPr>
          <a:xfrm>
            <a:off x="4983559" y="3207017"/>
            <a:ext cx="877908" cy="848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100" dirty="0"/>
              <a:t>Core 1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2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3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4</a:t>
            </a:r>
          </a:p>
        </p:txBody>
      </p:sp>
      <p:sp>
        <p:nvSpPr>
          <p:cNvPr id="14" name="7 CuadroTexto">
            <a:extLst>
              <a:ext uri="{FF2B5EF4-FFF2-40B4-BE49-F238E27FC236}">
                <a16:creationId xmlns:a16="http://schemas.microsoft.com/office/drawing/2014/main" id="{8D77B81F-7092-544A-82F0-199046A9D6F3}"/>
              </a:ext>
            </a:extLst>
          </p:cNvPr>
          <p:cNvSpPr txBox="1"/>
          <p:nvPr/>
        </p:nvSpPr>
        <p:spPr>
          <a:xfrm>
            <a:off x="4983559" y="4982262"/>
            <a:ext cx="877908" cy="848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100" dirty="0"/>
              <a:t>Core 1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2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3</a:t>
            </a:r>
          </a:p>
          <a:p>
            <a:pPr algn="r">
              <a:lnSpc>
                <a:spcPct val="114000"/>
              </a:lnSpc>
            </a:pPr>
            <a:r>
              <a:rPr lang="en-US" sz="1100" dirty="0"/>
              <a:t>Core 4</a:t>
            </a:r>
          </a:p>
        </p:txBody>
      </p:sp>
      <p:sp>
        <p:nvSpPr>
          <p:cNvPr id="15" name="7 CuadroTexto">
            <a:extLst>
              <a:ext uri="{FF2B5EF4-FFF2-40B4-BE49-F238E27FC236}">
                <a16:creationId xmlns:a16="http://schemas.microsoft.com/office/drawing/2014/main" id="{B05DD9C7-D1CD-624C-BBA2-468AAF0A6C80}"/>
              </a:ext>
            </a:extLst>
          </p:cNvPr>
          <p:cNvSpPr txBox="1"/>
          <p:nvPr/>
        </p:nvSpPr>
        <p:spPr>
          <a:xfrm>
            <a:off x="11130672" y="1672519"/>
            <a:ext cx="923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correlation</a:t>
            </a:r>
          </a:p>
          <a:p>
            <a:r>
              <a:rPr lang="en-US" sz="1100" dirty="0"/>
              <a:t>resampling</a:t>
            </a:r>
          </a:p>
          <a:p>
            <a:r>
              <a:rPr lang="en-US" sz="1100" dirty="0"/>
              <a:t>fusion</a:t>
            </a:r>
          </a:p>
          <a:p>
            <a:r>
              <a:rPr lang="en-US" sz="1100" dirty="0"/>
              <a:t>stabilization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CEABA0-8F6D-524D-9009-EC1254BF1051}"/>
              </a:ext>
            </a:extLst>
          </p:cNvPr>
          <p:cNvSpPr txBox="1"/>
          <p:nvPr/>
        </p:nvSpPr>
        <p:spPr>
          <a:xfrm>
            <a:off x="441598" y="1480951"/>
            <a:ext cx="4504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schedule</a:t>
            </a:r>
            <a:r>
              <a:rPr lang="es-E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16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guided</a:t>
            </a:r>
            <a:r>
              <a:rPr lang="es-E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\\</a:t>
            </a:r>
          </a:p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s-ES" sz="16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collapse</a:t>
            </a:r>
            <a:r>
              <a:rPr lang="es-E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(i=0;i&lt;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(j=0;j&lt;</a:t>
            </a:r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M;j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3F039B-E47F-5F4F-B3F3-1491E6063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68" y="3097935"/>
            <a:ext cx="3398711" cy="2042992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F36598F-1013-204E-8721-F1BD9BC1F537}"/>
              </a:ext>
            </a:extLst>
          </p:cNvPr>
          <p:cNvSpPr/>
          <p:nvPr/>
        </p:nvSpPr>
        <p:spPr>
          <a:xfrm>
            <a:off x="7568417" y="2824758"/>
            <a:ext cx="779061" cy="3103743"/>
          </a:xfrm>
          <a:prstGeom prst="roundRect">
            <a:avLst>
              <a:gd name="adj" fmla="val 10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EF8009-B89C-414B-BD3D-6D165DB548AF}"/>
              </a:ext>
            </a:extLst>
          </p:cNvPr>
          <p:cNvSpPr txBox="1"/>
          <p:nvPr/>
        </p:nvSpPr>
        <p:spPr>
          <a:xfrm>
            <a:off x="8509864" y="445948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0.45</a:t>
            </a: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606515F8-B154-464B-9AE0-B065036887A4}"/>
              </a:ext>
            </a:extLst>
          </p:cNvPr>
          <p:cNvCxnSpPr>
            <a:endCxn id="24" idx="1"/>
          </p:cNvCxnSpPr>
          <p:nvPr/>
        </p:nvCxnSpPr>
        <p:spPr>
          <a:xfrm flipV="1">
            <a:off x="7985516" y="4690320"/>
            <a:ext cx="524348" cy="386439"/>
          </a:xfrm>
          <a:prstGeom prst="curvedConnector3">
            <a:avLst>
              <a:gd name="adj1" fmla="val 1708"/>
            </a:avLst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CB362B-38AC-6F41-9F37-AF046D286B9D}"/>
              </a:ext>
            </a:extLst>
          </p:cNvPr>
          <p:cNvSpPr txBox="1"/>
          <p:nvPr/>
        </p:nvSpPr>
        <p:spPr>
          <a:xfrm>
            <a:off x="517476" y="5377049"/>
            <a:ext cx="401584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000" dirty="0" err="1"/>
              <a:t>Check</a:t>
            </a:r>
            <a:r>
              <a:rPr lang="es-ES" sz="2000" dirty="0"/>
              <a:t> L1 and L2 miss </a:t>
            </a:r>
            <a:r>
              <a:rPr lang="es-ES" sz="2000" dirty="0" err="1"/>
              <a:t>rate</a:t>
            </a:r>
            <a:r>
              <a:rPr lang="es-ES" sz="2000" dirty="0"/>
              <a:t> </a:t>
            </a:r>
            <a:r>
              <a:rPr lang="es-ES" sz="2000" dirty="0" err="1"/>
              <a:t>views</a:t>
            </a:r>
            <a:r>
              <a:rPr lang="es-ES" sz="2000" dirty="0"/>
              <a:t>,</a:t>
            </a:r>
          </a:p>
          <a:p>
            <a:pPr algn="ctr"/>
            <a:r>
              <a:rPr lang="es-ES" sz="2000" dirty="0"/>
              <a:t>data cache </a:t>
            </a:r>
            <a:r>
              <a:rPr lang="es-ES" sz="2000" dirty="0" err="1"/>
              <a:t>hold</a:t>
            </a:r>
            <a:r>
              <a:rPr lang="es-ES" sz="2000" dirty="0"/>
              <a:t> </a:t>
            </a:r>
            <a:r>
              <a:rPr lang="es-ES" sz="2000" dirty="0" err="1"/>
              <a:t>views</a:t>
            </a:r>
            <a:r>
              <a:rPr lang="es-ES" sz="20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1085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8B55-FE3F-3940-A455-56DD6B80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err="1"/>
              <a:t>Conclusions</a:t>
            </a:r>
            <a:endParaRPr lang="es-E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D985-C6C9-E244-AB86-C4659CCF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1386920"/>
            <a:ext cx="11232000" cy="4351338"/>
          </a:xfrm>
        </p:spPr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goal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HP4S </a:t>
            </a:r>
            <a:r>
              <a:rPr lang="es-ES" dirty="0" err="1"/>
              <a:t>project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to </a:t>
            </a:r>
            <a:r>
              <a:rPr lang="es-ES" dirty="0" err="1"/>
              <a:t>demonstrate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/>
              <a:t>benefits</a:t>
            </a:r>
            <a:r>
              <a:rPr lang="es-ES" b="1" dirty="0"/>
              <a:t> of </a:t>
            </a:r>
            <a:r>
              <a:rPr lang="es-ES" b="1" dirty="0" err="1"/>
              <a:t>OpenMP</a:t>
            </a:r>
            <a:r>
              <a:rPr lang="es-ES" b="1" dirty="0"/>
              <a:t> </a:t>
            </a:r>
            <a:r>
              <a:rPr lang="es-ES" dirty="0"/>
              <a:t>to </a:t>
            </a:r>
            <a:r>
              <a:rPr lang="es-ES" dirty="0" err="1"/>
              <a:t>develop</a:t>
            </a:r>
            <a:r>
              <a:rPr lang="es-ES" dirty="0"/>
              <a:t> </a:t>
            </a:r>
            <a:r>
              <a:rPr lang="fr-FR" dirty="0" err="1"/>
              <a:t>parallel</a:t>
            </a:r>
            <a:r>
              <a:rPr lang="fr-FR" dirty="0"/>
              <a:t> </a:t>
            </a:r>
            <a:r>
              <a:rPr lang="fr-FR" dirty="0" err="1"/>
              <a:t>payload</a:t>
            </a:r>
            <a:r>
              <a:rPr lang="fr-FR" dirty="0"/>
              <a:t> </a:t>
            </a:r>
            <a:r>
              <a:rPr lang="fr-FR" dirty="0" err="1"/>
              <a:t>processing</a:t>
            </a:r>
            <a:r>
              <a:rPr lang="fr-FR" dirty="0"/>
              <a:t> for </a:t>
            </a:r>
            <a:r>
              <a:rPr lang="fr-FR" dirty="0" err="1"/>
              <a:t>space</a:t>
            </a:r>
            <a:endParaRPr lang="fr-FR" dirty="0"/>
          </a:p>
          <a:p>
            <a:pPr>
              <a:spcBef>
                <a:spcPts val="1200"/>
              </a:spcBef>
            </a:pPr>
            <a:r>
              <a:rPr lang="fr-FR" dirty="0"/>
              <a:t>The use of </a:t>
            </a:r>
            <a:r>
              <a:rPr lang="fr-FR" b="1" dirty="0" err="1"/>
              <a:t>analysis</a:t>
            </a:r>
            <a:r>
              <a:rPr lang="fr-FR" b="1" dirty="0"/>
              <a:t> </a:t>
            </a:r>
            <a:r>
              <a:rPr lang="fr-FR" b="1" dirty="0" err="1"/>
              <a:t>tools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of </a:t>
            </a:r>
            <a:r>
              <a:rPr lang="fr-FR" dirty="0" err="1"/>
              <a:t>paramount</a:t>
            </a:r>
            <a:r>
              <a:rPr lang="fr-FR" dirty="0"/>
              <a:t> importance to </a:t>
            </a:r>
            <a:r>
              <a:rPr lang="fr-FR" b="1" dirty="0"/>
              <a:t>exploit the performance </a:t>
            </a:r>
            <a:r>
              <a:rPr lang="fr-FR" b="1" dirty="0" err="1"/>
              <a:t>capabilities</a:t>
            </a:r>
            <a:r>
              <a:rPr lang="fr-FR" dirty="0"/>
              <a:t> of </a:t>
            </a:r>
            <a:r>
              <a:rPr lang="fr-FR" dirty="0" err="1"/>
              <a:t>parallel</a:t>
            </a:r>
            <a:r>
              <a:rPr lang="fr-FR" dirty="0"/>
              <a:t> architectures (GR740)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An efficient </a:t>
            </a:r>
            <a:r>
              <a:rPr lang="fr-FR" dirty="0" err="1"/>
              <a:t>parallel</a:t>
            </a:r>
            <a:r>
              <a:rPr lang="fr-FR" dirty="0"/>
              <a:t> </a:t>
            </a:r>
            <a:r>
              <a:rPr lang="fr-FR" dirty="0" err="1"/>
              <a:t>programming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fr-FR" dirty="0"/>
              <a:t>An efficient </a:t>
            </a:r>
            <a:r>
              <a:rPr lang="fr-FR" dirty="0" err="1"/>
              <a:t>resource</a:t>
            </a:r>
            <a:r>
              <a:rPr lang="fr-FR" dirty="0"/>
              <a:t> usage</a:t>
            </a:r>
          </a:p>
          <a:p>
            <a:pPr>
              <a:spcBef>
                <a:spcPts val="1200"/>
              </a:spcBef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an </a:t>
            </a:r>
            <a:r>
              <a:rPr lang="fr-FR" dirty="0" err="1"/>
              <a:t>OpenMP</a:t>
            </a:r>
            <a:r>
              <a:rPr lang="fr-FR" dirty="0"/>
              <a:t> performance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HPC</a:t>
            </a:r>
          </a:p>
          <a:p>
            <a:pPr lvl="1">
              <a:spcBef>
                <a:spcPts val="600"/>
              </a:spcBef>
            </a:pPr>
            <a:r>
              <a:rPr lang="fr-FR" b="1" dirty="0"/>
              <a:t>Extrae</a:t>
            </a:r>
            <a:r>
              <a:rPr lang="fr-FR" b="1" baseline="30000" dirty="0"/>
              <a:t>1</a:t>
            </a:r>
            <a:r>
              <a:rPr lang="fr-FR" dirty="0"/>
              <a:t>, an instrumentation </a:t>
            </a:r>
            <a:r>
              <a:rPr lang="fr-FR" dirty="0" err="1"/>
              <a:t>tool</a:t>
            </a:r>
            <a:r>
              <a:rPr lang="fr-FR" dirty="0"/>
              <a:t> to trace </a:t>
            </a:r>
            <a:r>
              <a:rPr lang="fr-FR" dirty="0" err="1"/>
              <a:t>parallel</a:t>
            </a:r>
            <a:r>
              <a:rPr lang="fr-FR" dirty="0"/>
              <a:t> programs, </a:t>
            </a:r>
            <a:r>
              <a:rPr lang="fr-FR" dirty="0" err="1"/>
              <a:t>based</a:t>
            </a:r>
            <a:r>
              <a:rPr lang="fr-FR" dirty="0"/>
              <a:t> on an </a:t>
            </a:r>
            <a:r>
              <a:rPr lang="fr-FR" dirty="0" err="1"/>
              <a:t>automatic</a:t>
            </a:r>
            <a:r>
              <a:rPr lang="fr-FR" dirty="0"/>
              <a:t> capture of of the </a:t>
            </a:r>
            <a:r>
              <a:rPr lang="fr-FR" dirty="0" err="1"/>
              <a:t>parallel</a:t>
            </a:r>
            <a:r>
              <a:rPr lang="fr-FR" dirty="0"/>
              <a:t> </a:t>
            </a:r>
            <a:r>
              <a:rPr lang="fr-FR" dirty="0" err="1"/>
              <a:t>runtimes</a:t>
            </a:r>
            <a:r>
              <a:rPr lang="fr-FR" dirty="0"/>
              <a:t> </a:t>
            </a:r>
            <a:r>
              <a:rPr lang="fr-FR" dirty="0" err="1"/>
              <a:t>activity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fr-FR" b="1" dirty="0"/>
              <a:t>Paraver</a:t>
            </a:r>
            <a:r>
              <a:rPr lang="fr-FR" b="1" baseline="30000" dirty="0"/>
              <a:t>2</a:t>
            </a:r>
            <a:r>
              <a:rPr lang="fr-FR" dirty="0"/>
              <a:t>, </a:t>
            </a:r>
            <a:r>
              <a:rPr lang="es-ES" dirty="0"/>
              <a:t>a “</a:t>
            </a:r>
            <a:r>
              <a:rPr lang="es-ES" dirty="0" err="1"/>
              <a:t>multispectral</a:t>
            </a:r>
            <a:r>
              <a:rPr lang="es-ES" dirty="0"/>
              <a:t>” browser to </a:t>
            </a:r>
            <a:r>
              <a:rPr lang="es-ES" dirty="0" err="1"/>
              <a:t>manipulate</a:t>
            </a:r>
            <a:r>
              <a:rPr lang="es-ES" dirty="0"/>
              <a:t> Extrae traces</a:t>
            </a:r>
            <a:endParaRPr lang="fr-FR" dirty="0"/>
          </a:p>
          <a:p>
            <a:pPr lvl="1"/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C7B5F-FF27-564E-BBB3-7FF1E531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181" y="5823503"/>
            <a:ext cx="1159200" cy="216000"/>
          </a:xfrm>
        </p:spPr>
        <p:txBody>
          <a:bodyPr/>
          <a:lstStyle/>
          <a:p>
            <a:r>
              <a:rPr lang="fr-FR" sz="600"/>
              <a:t>28/11/2019</a:t>
            </a:r>
            <a:endParaRPr lang="en-GB" sz="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70C14-1A74-D44E-81AD-4268FF94B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3BF69F-45A5-CC46-A75A-EF505C9746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" y="5624935"/>
            <a:ext cx="930748" cy="486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6698E-F7C5-6546-A0B9-D5C44BCF607E}"/>
              </a:ext>
            </a:extLst>
          </p:cNvPr>
          <p:cNvSpPr txBox="1"/>
          <p:nvPr/>
        </p:nvSpPr>
        <p:spPr>
          <a:xfrm>
            <a:off x="1213166" y="5624935"/>
            <a:ext cx="6758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baseline="30000" dirty="0"/>
              <a:t>1</a:t>
            </a:r>
            <a:r>
              <a:rPr lang="es-ES" b="1" dirty="0"/>
              <a:t>https://</a:t>
            </a:r>
            <a:r>
              <a:rPr lang="es-ES" b="1" dirty="0" err="1"/>
              <a:t>github.com</a:t>
            </a:r>
            <a:r>
              <a:rPr lang="es-ES" b="1" dirty="0"/>
              <a:t>/</a:t>
            </a:r>
            <a:r>
              <a:rPr lang="es-ES" b="1" dirty="0" err="1"/>
              <a:t>bsc</a:t>
            </a:r>
            <a:r>
              <a:rPr lang="es-ES" b="1" dirty="0"/>
              <a:t>-performance-</a:t>
            </a:r>
            <a:r>
              <a:rPr lang="es-ES" b="1" dirty="0" err="1"/>
              <a:t>tools</a:t>
            </a:r>
            <a:r>
              <a:rPr lang="es-ES" b="1" dirty="0"/>
              <a:t>/extrae/</a:t>
            </a:r>
            <a:r>
              <a:rPr lang="es-ES" b="1" dirty="0" err="1"/>
              <a:t>tree</a:t>
            </a:r>
            <a:r>
              <a:rPr lang="es-ES" b="1" dirty="0"/>
              <a:t>/gr740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8894F-7645-9B4E-B35C-A65CF74145A6}"/>
              </a:ext>
            </a:extLst>
          </p:cNvPr>
          <p:cNvSpPr/>
          <p:nvPr/>
        </p:nvSpPr>
        <p:spPr>
          <a:xfrm>
            <a:off x="1213166" y="5909957"/>
            <a:ext cx="32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baseline="30000" dirty="0"/>
              <a:t>2</a:t>
            </a:r>
            <a:r>
              <a:rPr lang="es-ES" b="1" dirty="0"/>
              <a:t>https://</a:t>
            </a:r>
            <a:r>
              <a:rPr lang="es-ES" b="1" dirty="0" err="1"/>
              <a:t>tools.bsc.es</a:t>
            </a:r>
            <a:r>
              <a:rPr lang="es-ES" b="1" dirty="0"/>
              <a:t>/</a:t>
            </a:r>
            <a:r>
              <a:rPr lang="es-ES" b="1" dirty="0" err="1"/>
              <a:t>paraver</a:t>
            </a:r>
            <a:endParaRPr lang="es-E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53EA98-ABB3-994E-B0BC-281BEA8D5E0D}"/>
              </a:ext>
            </a:extLst>
          </p:cNvPr>
          <p:cNvSpPr/>
          <p:nvPr/>
        </p:nvSpPr>
        <p:spPr>
          <a:xfrm>
            <a:off x="1213165" y="6317617"/>
            <a:ext cx="308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{</a:t>
            </a:r>
            <a:r>
              <a:rPr lang="es-ES" i="1" dirty="0" err="1"/>
              <a:t>eduardo.quinones@bsc.es</a:t>
            </a:r>
            <a:r>
              <a:rPr lang="es-ES" i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2486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9425" y="1565998"/>
            <a:ext cx="10395404" cy="4347439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endParaRPr lang="en-GB" dirty="0"/>
          </a:p>
          <a:p>
            <a:pPr marL="514350" indent="-514350">
              <a:buFont typeface="+mj-lt"/>
              <a:buAutoNum type="romanU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889900" lvl="1" indent="-514350">
              <a:buFont typeface="+mj-lt"/>
              <a:buAutoNum type="romanUcPeriod"/>
            </a:pPr>
            <a:r>
              <a:rPr lang="en-GB" dirty="0"/>
              <a:t>A quick introduction to HP4S project (ITI)</a:t>
            </a:r>
          </a:p>
          <a:p>
            <a:pPr marL="889900" lvl="1" indent="-514350">
              <a:buFont typeface="+mj-lt"/>
              <a:buAutoNum type="romanUcPeriod"/>
            </a:pPr>
            <a:endParaRPr lang="en-GB" dirty="0"/>
          </a:p>
          <a:p>
            <a:pPr marL="889900" lvl="1" indent="-514350">
              <a:buFont typeface="+mj-lt"/>
              <a:buAutoNum type="romanUcPeriod"/>
            </a:pPr>
            <a:r>
              <a:rPr lang="en-GB" dirty="0" err="1"/>
              <a:t>Extrae</a:t>
            </a:r>
            <a:r>
              <a:rPr lang="en-GB" dirty="0"/>
              <a:t> tool ported to GR740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2</a:t>
            </a:fld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GR740 User Day</a:t>
            </a:r>
          </a:p>
        </p:txBody>
      </p:sp>
    </p:spTree>
    <p:extLst>
      <p:ext uri="{BB962C8B-B14F-4D97-AF65-F5344CB8AC3E}">
        <p14:creationId xmlns:p14="http://schemas.microsoft.com/office/powerpoint/2010/main" val="225570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2051" name="Picture 3" descr="C:\Users\wartel\Documents\GR740_DAY\images\biysc_bsc_logo.jp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21" y="6016707"/>
            <a:ext cx="2483557" cy="6667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4956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Payload Processing Requirements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50" y="1306288"/>
            <a:ext cx="11232000" cy="4742068"/>
          </a:xfrm>
        </p:spPr>
        <p:txBody>
          <a:bodyPr/>
          <a:lstStyle/>
          <a:p>
            <a:pPr marL="342900" lvl="1" indent="-34290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b="1" kern="0" dirty="0">
                <a:solidFill>
                  <a:srgbClr val="000000"/>
                </a:solidFill>
              </a:rPr>
              <a:t>High demand for flexibility in High Performance Payload Processing</a:t>
            </a:r>
          </a:p>
          <a:p>
            <a:pPr marL="538362" lvl="2" indent="-28575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en-GB" sz="1800" kern="0" dirty="0">
                <a:solidFill>
                  <a:srgbClr val="000000"/>
                </a:solidFill>
              </a:rPr>
              <a:t>ASIC &lt; FPGA &lt; Processors (General Purpose Processors)</a:t>
            </a:r>
          </a:p>
          <a:p>
            <a:pPr marL="538362" lvl="2" indent="-28575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en-GB" sz="1800" kern="0" dirty="0">
                <a:solidFill>
                  <a:srgbClr val="000000"/>
                </a:solidFill>
              </a:rPr>
              <a:t>Many future processing devices are multi or many cores</a:t>
            </a:r>
          </a:p>
          <a:p>
            <a:pPr marL="538362" lvl="2" indent="-28575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Symbol"/>
              <a:buChar char="Þ"/>
            </a:pPr>
            <a:r>
              <a:rPr lang="en-GB" sz="1800" b="1" kern="0" dirty="0">
                <a:solidFill>
                  <a:srgbClr val="000000"/>
                </a:solidFill>
              </a:rPr>
              <a:t>parallel processing on-board on multi/many cores </a:t>
            </a:r>
            <a:r>
              <a:rPr lang="en-GB" sz="1800" kern="0" dirty="0">
                <a:solidFill>
                  <a:srgbClr val="000000"/>
                </a:solidFill>
              </a:rPr>
              <a:t> for image, new sensors, radar, telecom, robotic, Vision Based Navigation use cases</a:t>
            </a:r>
          </a:p>
          <a:p>
            <a:pPr marL="538362" lvl="2" indent="-28575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Symbol"/>
              <a:buChar char="Þ"/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sz="2000" b="1" kern="0" dirty="0">
                <a:solidFill>
                  <a:srgbClr val="000000"/>
                </a:solidFill>
              </a:rPr>
              <a:t>Airbus DS is working on future high performance space computer (multi-core), both radiation hard and radiation tolerant (New Space approach)</a:t>
            </a:r>
          </a:p>
          <a:p>
            <a:pPr marL="595512" lvl="2" indent="-34290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en-GB" sz="1800" kern="0" dirty="0">
                <a:solidFill>
                  <a:srgbClr val="000000"/>
                </a:solidFill>
              </a:rPr>
              <a:t>Software parallelization needs </a:t>
            </a:r>
            <a:r>
              <a:rPr lang="en-GB" sz="1800" b="1" i="1" kern="0" dirty="0">
                <a:solidFill>
                  <a:srgbClr val="000000"/>
                </a:solidFill>
              </a:rPr>
              <a:t>methodologic</a:t>
            </a:r>
            <a:r>
              <a:rPr lang="en-GB" sz="1800" kern="0" dirty="0">
                <a:solidFill>
                  <a:srgbClr val="000000"/>
                </a:solidFill>
              </a:rPr>
              <a:t> and </a:t>
            </a:r>
            <a:r>
              <a:rPr lang="en-GB" sz="1800" b="1" i="1" kern="0" dirty="0">
                <a:solidFill>
                  <a:srgbClr val="000000"/>
                </a:solidFill>
              </a:rPr>
              <a:t>tooling</a:t>
            </a:r>
            <a:r>
              <a:rPr lang="en-GB" sz="1800" kern="0" dirty="0">
                <a:solidFill>
                  <a:srgbClr val="000000"/>
                </a:solidFill>
              </a:rPr>
              <a:t> support for more efficiency</a:t>
            </a:r>
            <a:br>
              <a:rPr lang="en-GB" sz="1800" kern="0" dirty="0">
                <a:solidFill>
                  <a:srgbClr val="000000"/>
                </a:solidFill>
              </a:rPr>
            </a:br>
            <a:r>
              <a:rPr lang="en-GB" sz="1800" kern="0" dirty="0">
                <a:solidFill>
                  <a:srgbClr val="000000"/>
                </a:solidFill>
              </a:rPr>
              <a:t>and this can get some momentum from the innovation and academic works in this area</a:t>
            </a:r>
          </a:p>
          <a:p>
            <a:pPr marL="595512" lvl="2" indent="-34290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sz="2000" b="1" kern="0" dirty="0">
                <a:solidFill>
                  <a:srgbClr val="000000"/>
                </a:solidFill>
              </a:rPr>
              <a:t>Need for the parallelization to be rather independent w.r.t. the specific characteristic of the target device</a:t>
            </a:r>
          </a:p>
          <a:p>
            <a:pPr marL="595512" lvl="2" indent="-34290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en-GB" sz="1800" b="1" kern="0" dirty="0">
                <a:solidFill>
                  <a:srgbClr val="000000"/>
                </a:solidFill>
              </a:rPr>
              <a:t>Portability</a:t>
            </a:r>
            <a:r>
              <a:rPr lang="en-GB" sz="1800" kern="0" dirty="0">
                <a:solidFill>
                  <a:srgbClr val="000000"/>
                </a:solidFill>
              </a:rPr>
              <a:t>: The application may be developed without a deep knowledge of the platform.</a:t>
            </a:r>
            <a:br>
              <a:rPr lang="en-GB" sz="1800" kern="0" dirty="0">
                <a:solidFill>
                  <a:srgbClr val="000000"/>
                </a:solidFill>
              </a:rPr>
            </a:br>
            <a:r>
              <a:rPr lang="en-GB" sz="1800" kern="0" dirty="0">
                <a:solidFill>
                  <a:srgbClr val="000000"/>
                </a:solidFill>
              </a:rPr>
              <a:t>It is the runtime which is adapting the parallelization to the target device.</a:t>
            </a:r>
          </a:p>
          <a:p>
            <a:pPr marL="595512" lvl="2" indent="-342900" defTabSz="1042988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en-GB" sz="1800" kern="0" dirty="0">
                <a:solidFill>
                  <a:srgbClr val="000000"/>
                </a:solidFill>
              </a:rPr>
              <a:t>Can be used both on Rad-Hard and Rad-Soft (COTS) devices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GR740 User Day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</a:t>
            </a:r>
            <a:r>
              <a:rPr lang="en-US" dirty="0"/>
              <a:t>eneral </a:t>
            </a:r>
            <a:r>
              <a:rPr lang="en-US" b="1" dirty="0"/>
              <a:t>P</a:t>
            </a:r>
            <a:r>
              <a:rPr lang="en-US" dirty="0"/>
              <a:t>urpose </a:t>
            </a:r>
            <a:r>
              <a:rPr lang="en-US" b="1" dirty="0"/>
              <a:t>P</a:t>
            </a:r>
            <a:r>
              <a:rPr lang="en-US" dirty="0"/>
              <a:t>rocessors Trend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50" y="1306288"/>
            <a:ext cx="5297593" cy="47420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GR740 User Day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1" y="1276334"/>
            <a:ext cx="8180615" cy="5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gauche 5"/>
          <p:cNvSpPr/>
          <p:nvPr/>
        </p:nvSpPr>
        <p:spPr>
          <a:xfrm>
            <a:off x="9176656" y="4531179"/>
            <a:ext cx="1240970" cy="37555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33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Parallel Payload Processing for Space (HP4S) with OpenMP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50" y="1599044"/>
            <a:ext cx="11232000" cy="43513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GR740 User Day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40" y="1925016"/>
            <a:ext cx="1798637" cy="173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78" y="4378312"/>
            <a:ext cx="1933257" cy="129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8713" y="1485095"/>
            <a:ext cx="5616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95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 HW Selection</a:t>
            </a:r>
          </a:p>
          <a:p>
            <a:pPr marL="180000" lvl="1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1080000" lvl="6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endParaRPr lang="en-GB" sz="24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325249" y="1533275"/>
            <a:ext cx="612949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95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SW Case selection			</a:t>
            </a:r>
          </a:p>
          <a:p>
            <a:pPr marL="0" indent="0">
              <a:buNone/>
            </a:pPr>
            <a:r>
              <a:rPr lang="en-US" sz="2400" dirty="0"/>
              <a:t>	HRGEO</a:t>
            </a:r>
          </a:p>
          <a:p>
            <a:pPr marL="0" indent="0">
              <a:buNone/>
            </a:pPr>
            <a:r>
              <a:rPr lang="en-US" sz="2400" dirty="0"/>
              <a:t>	Active Mirror</a:t>
            </a:r>
          </a:p>
          <a:p>
            <a:pPr marL="0" indent="0">
              <a:buNone/>
            </a:pPr>
            <a:r>
              <a:rPr lang="en-US" sz="2400" dirty="0"/>
              <a:t>	Disparity map </a:t>
            </a:r>
          </a:p>
          <a:p>
            <a:pPr marL="0" indent="0">
              <a:buNone/>
            </a:pPr>
            <a:r>
              <a:rPr lang="en-US" sz="2400" dirty="0"/>
              <a:t>	Inverse Kinematic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SW  Benchmarks selection</a:t>
            </a:r>
          </a:p>
          <a:p>
            <a:pPr marL="0" indent="0">
              <a:buNone/>
            </a:pPr>
            <a:r>
              <a:rPr lang="en-US" sz="2400" dirty="0"/>
              <a:t>	Tailored ESA NGDSP </a:t>
            </a:r>
          </a:p>
          <a:p>
            <a:pPr marL="0" indent="0">
              <a:buNone/>
            </a:pPr>
            <a:r>
              <a:rPr lang="en-US" sz="2400" dirty="0"/>
              <a:t>	benchmark</a:t>
            </a:r>
          </a:p>
          <a:p>
            <a:pPr marL="0" indent="0">
              <a:buNone/>
            </a:pPr>
            <a:r>
              <a:rPr lang="en-US" sz="2400" dirty="0"/>
              <a:t>	BOTS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898319" y="2483814"/>
            <a:ext cx="1324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GR740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785" y="4724154"/>
            <a:ext cx="23214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MPPAv3 </a:t>
            </a:r>
          </a:p>
          <a:p>
            <a:pPr algn="ctr"/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Coolidge »</a:t>
            </a:r>
          </a:p>
        </p:txBody>
      </p:sp>
      <p:pic>
        <p:nvPicPr>
          <p:cNvPr id="15" name="Picture 3" descr="C:\Users\wartel\Documents\GR740_DAY\images\open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35" y="2792890"/>
            <a:ext cx="2209328" cy="7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and Software Stack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lvl="8"/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6</a:t>
            </a:fld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GR740 User Day</a:t>
            </a:r>
          </a:p>
        </p:txBody>
      </p:sp>
      <p:pic>
        <p:nvPicPr>
          <p:cNvPr id="1026" name="Picture 2" descr="C:\Users\wartel\Documents\GR740_DAY\images\spacet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61" y="2722749"/>
            <a:ext cx="1221273" cy="122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artel\Documents\GR740_DAY\images\open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36" y="1516127"/>
            <a:ext cx="2209328" cy="7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png;base64,iVBORw0KGgoAAAANSUhEUgAABbsAAALdCAIAAACKlykRAAAgAElEQVR4nOy9fXAcx333ydm/UpWroryouqtK7g4wF3m9HCE6i+TJ2QSoi0cs2wSpq+eyiY1Qcs65rI3QoWwrzoKyDV6eep4sfCJBUiKAhWSCLwIgLWhRFxGMxAUBRERFlLUxCFAySVFLEGRkgqQ4WAoA8UrM/fEj282ZfZnZnZ2e2f1+qksFzWtvb3O2+zPdv16lAlVVVbW2tnYVAAAAAAAAAAAAHE9tba0NomCVDfdwBTAmAAAAAAAAAACAK4AxsRUyJuXl5U0AAAAAAAAAAABwJOXl5TAmdkPGxJ5CBwAAAAAAAAAAQA7Y2XmHMbkPjAkAAAAAAAAAAOBwYEwEAGMCAAAAAAAAAAA4HBgTAcCYAAAAAAAAAAAADgfGRAAwJgAAAAAAAAAAgMOBMREAjAkAAAAAAAAAAOBwYEwEAGMCAAAAAAAAAAA4HBgTAcCYAAAAAAAAAAAADgfGRAAwJgAAAAAAAAAAgMOBMREAjAkAAAAAAAAAAOBwYEwEAGMCAAAAAAAAAAA4HBgTAcCYAAAAAAAAAAAADgfGRAAwJgAAAAAAAAAAgMOBMREAjAkAAAAAAAAAAOBwYEwEAGNiFf2xWJnX65Gk5nBYdF4AAAAAAAAAABQVMCYCMFvosizrjUAoFAoEAmZvbeGlnECZ19sRiaiqmkgk8rmOoijVfn/KXdV+v6Io+VwcAAAAAAAAAIAbgTERgNlCr/b7y7xezcYyrzddJ7/Ql6r2++PxuNlbJxIJjyRlOFFRlEqfz+wFzWYjJYFAIN0olY5IRJZlS+4CAAAAAAAAAMBFwJgIwGyhV/p8HknqjUbZlt5o1CNJpvyChZfySFJ/LGb21qqqZj6rPxYzZUDMHp+OeDyut0g8ZV5vbp8XAAAAAAAAAIB7gTERgNlCpzEg/EiHQCBQ6fNl7ufndqmOSISsCtME/bEYbaFwIfQHJZoL0xwOUzCRar+ftsTjcY8kBQIBjZ1hY0zoUnRWpc8Xj8dpwAhLqqoqihIMBukYWZZpaoxHkkKhkD4nfLb5O9LBdBf6OPrcBoPBYDBIx2s+LLuIS2ctAQAAAAAAAADIGRgTAZgtdPIOTDcoikKOQDPCgnX1WQqFQmYv1R+LkUegoKp0CsUKURSF+Q425qI5HK70+Zg6odk9NPqjORzWRABhJ3okKRgMMmHBn8UOlmU5EAjQFYLBIDkLOpE28sezbJN5oQMCgQAvcRKJRMrcVvp8TLLoP6yqqr3RaA7DeQAAAAAAAAAAuBoYEwHkYExUVZVlmYZCNIfDsizTOA6zQUmzXkpRlFAoxOSLqqqVPh8dw1+EGRMWe1V94F8SiUS6+TK8MWFXoLurDxsQEh8snis7hj+RP16TbRIo+rApKXPLH6b/sKp1038AAAAAAAAAALgIGBMBmCp01l3vjUbLvF4Kj9objZJEMBVfw8ilaM5OPB5nB9PsGJrGoh9johnVUub18udqSGlM2MH8WTQQRnPldCfy2WbH0BX0GdDnlr+m/sOqnK8BAAAAAAAAAFA6wJgIwKwxYUFGyrxeWZbZ/2qMSdZZOVkvRQ5CP+dF5aKKqOnHmPA3ytOYkKTQrxmc4UQ23MbgGBO+3PjQJ5oPq2JWDgAAAAAAAACUJDAmAjBV6DQehP6mcKfMg2jiquZ/KfIUvdEoTXIhH8GH82BTY+i+iUSC5sLQMRQoRM3VmLBpMvS3LMuyLLPoJGQ6Up7Isq2qKsVkoWM0V0iX20AgwMpB/2HVh0PDAgAAAAAAAAAoEWBMBGCq0GkVGPqbdwpqmhETeV6KrUFDK92oqirLsufh5WbISrDVZNjqM0zBpJvG4uHWykk554U0Da13wybI0BZmTFKeqMk2i2vLrqBfK4fllh96o/+wVDiasSoAAAAAAAAAAIoeGBMB2FnowAiBQCCde2oOh7G0MAAAAAAAAACUIDAmAoAxcRqKotBKw3qq/X6zCxIBAAAAAAAAACgCYEwEAGMCAAAAAAAAAAA4HBgTAcCYAAAAAAAAAAAADgfGRAAwJgAAAAAAAAAAgMOBMREAjAkAAAAAAAAAAOBwYEwEAGMCAAAAAAAAAAA4HBgTAcCYZCAej1f6fB5JCgaDovMCAAAAAAAAAKB0gTERgKlCTyQSsix7JMkjSZU+XygUMnWv/lis2u+n06v9/t5oVFVVjyTF4/Eccm4D1X5/czisqmoikcjzUunWDJZl2bEfHwAAAAAAAACAQ4AxEYCpQq/2+wOBAOmD/lisIxIxfiNFUTyS1BwOK4qiKEpvNMqMSX8sllPetcTjcY8kZbAb1X6/KT1hYd4CgQDJFw39sVilz2fJLQAAAAAAAAAAFCswJgIwVegeSSLNkQP9sZhHkhRF0V/TKitBd8mw1+y9rMpbPB4v83rT7ZVl2ZR7AgAAAAAAAABQasCYCMBUocuyXOnz5SYRFEUp83plWdaMASEr0R+LybJc5vXSfB/SK/ygjDKvl2RNKBSiw2RZ1vgXGmPC/ggGgx5JKvN6KcM0G4gS5aE5HKZLVfv9tIVODAQC/MGUw45IhGKasAuqqso2stwqihIMBjU5DAaDLBJKRyRCx/NbUk7YAQAAAAAAAAAACBgTAZgqdEVRyCakjL7B3AFLmkAnfCBVJjvIR8TjcXbB3mi0zOttDofZdJX+WIzGaNBGpiFkWeavT56F/dERiSiK0hGJsPEd/JgRuhRTJ+QsmKmhW/DH98dibDoSXZCuTAckEgn6Q5blQCDAchgIBKhkSPckEgnma9jnZaIHAAAAAAAAAABICYyJAHIodBbANbe5JDQuo8zrJWXArERHJMKGmdD8HTYJiAUBKfN62U31okFjTNh2FlyWNyD8peheZD00J7LjFUUJhULMCqmqWunzaUKT8EKEzyHLAN2IF0aaHAIAAAAAAAAAAHpgTASQc6GHQqHMYVYzQxN81AdWgmRERyTCawsaRUKWgQ364JMmOEgGY8Im5jADor9UPB7PYEyq/X4aWcOO0Ud16Y1GU+aQvw4NtGGTjNiNYEwAAAAAAAAAAKQDxkQA+RS6JjBq1lk5PCQX2EV4+8CUBA3ZYHNb1IcHhugxZUxSXirdiXzYWnYMTR3iT0+3WA+blcNoDof1FwQAAAAAAAAAAFICYyIAU4UeCoVY2A6Kb6pf+yYdiUSiORymkRTxeFyWZYpCQlaizOulSKiJRIJGr9BZsizzmoOGotBFEomERnkYMSYsnojmUuQ+0p1IKqQ3GqW5OXQMBY6lAxRFYXFMWHRblsNAIMDkEbsjH4BWE5AFAAAAAAAAAADggTERgFljwgaSVPv9piaSUNRYFqaEhUelCSkkTWgaC61xQ2dRzBT+OmyBG/0gEc1aOWw7m/PC1qkhP8IuxYbDpDtRfTAqhK2ko8mMZq0cNiWHcsiCxaqqSiFg+MzrR6AAAAAAAAAAAAA8MCYCsLPQS5lAIJByPlFvNIoBJgAAAAAAAAAAMgNjIgAYE3tQFEUzWIZgU3gAAAAAAAAAAIB0wJgIAMYEAAAAAAAAAABwODAmAoAxAQAAAAAAAAAAHA6MiQBgTAAAAAAAAAAAAIcDYyIAGBMAAAAAAAAAAMDhwJgIAMYEAAAAAAAAAABwODAmAoAxyY3+WKzM6/VIUnM4LDovAAAAAAAAAACKHBgTARgv9GAwWOb1KopC/9sbjXokif2vERKJhCzLHknySFKlzxcKhXLLsxMo83o7IhFVVbE2MAAAAAAAAACAQgNjIgDjha4oSpnXyzRHpc9HysA41X5/IBAgxdAfi5k9PWcSiYRHkuLxeLoDFEWp9PnMXtCKrAEAAAAAAAAAANmBMRGAqULviEQ8kpRIJEKhULXfb/ZeHknqjUZNZ9EK+mOxzHtNGRCzxwMAAAAAAAAAAPkAYyIAs4Ve7fdX+/2Zh2ykQ5blSp9PIy/i8bhHkoLBoEeSyrxetldRFNrokaRAIMCm/3REIpU+Hx3MRqmwK3gkSZZl/UwZlmGKPEIhSCp9vng8TgNGWGK3pmNkWaZbeyQpFArR6fzxfH54H0QH013oQ7H7Vvv9mMsDAAAAAAAAAMA4MCYCMFvoTHDod5E44JMmUomiKIFAgDQEEy40XqMjElEUpSMSKfN6abssy2QrFEWhv1VVpQNIQMTjcSZNSGSwg/XjXzySRGdR5klYBINBOlIzZkSWZeZogsFgIBBgJ9JG/vj+WIyuRuaFDggEAkyLkJRpDocrfT7a0hwO5zBCBwAAAAAAAABAyQJjIgCzhU4jLExF/dDQH4vRKBWSHRpbQYNBNJFHSNMkEokyr5dfm4ZGbaicEGEHa4bA8MZEc6QmD3RrNgaEHcOfyB+vKEooFGK2iASKPgP8iBhFUfhbAAAAAAAAAAAAmYExEYCpQqeufm80yoeAzQ2atJJIJPTGpD8Wo4V4+OPpvppIKOwwXmeoqQKmpDQm7NZ8HuiafNJLGf74ar+fDZlJl3napblmDtOaAAAAAAAAAACUJjAmAjBV6IFAgKaosBCw/N6ss3I0kF9IaUw040RyGGOiyZtxY5Ly9MwnshgrBseYAAAAAAAAAAAApoAxEYDxQtfYgUqfj2KLGCcUCpF0SCQSFFpVUZSUxkRNE8eEFAnJCH0cE7oyO5gnszHhp8mw27HoJOwW+hNJr9B4FrJIfObZFWh1IQo0S1t47wMAAAAAAAAAAGQGxkQAxgtdM76DrIGp1YL5eB/Vfj8TH/o4JioXJlazVg5bcUazVg67Mn+w/rL6oSssb2y9G36ZHl7KpDyRLZ1DuWWZZ1fQr5WTdfQNAAAAAAAAAADAA2MiADsLvXBo4pgAAAAAAAAAAADFBIyJAGBMAAAAAAAAAAAAhwNjIoCiMSZYegYAAAAAAAAAQLECYyKA4jAmAAAAAAAAAABAEQNjIgAYEwAAAAAAAAAAwOHAmAgAxgQUFLZCEFszSFXVeDwuyzItG0RrSOtPzGemVUckollhmpZ2YnekhZ9pgWrN4k0AAAAAADnAL5VY7fdTY4M2UnsjXWNDs3CkWQw2e1ibh98IAHAXMCYCgDEBBSUUCtFPMi3DTH+HQqHmcFhRlEQiIcuy5meeSBnNl5oUiURCUZRKny/dTav9fnYvojcapbZIIpEIBAJ0LtuoKAqZHQs+MAAAAABKkkQiQc0bRVH4xkYwGKSmSygUKvN69S+KSHDor8beHmV+r2Ow2eORpN5oVLMRAOAuYEwEAGMCbCOlBGE/6kYOVlWVNqZsWxBkVcq83lAolPIuiqLQxTW3RvxgAAAAAFiCqeZNulYNOzLDopDGmz3MmKh5j2oBAIgCxkQAMCbABjK8V0k3uMMjSYFAQDNzh40xYcNK9b/3wWAwEAjQ7djGzMaEsoeXLQAAAADIHxpCGwgENNupGaN/PUM6g83oYe6DDubbPPqpNMabPcyY0ORoffYAAM4HxkQAMCag0LAWQHM4rNmVSCQ0b0UY1GKgoa1s5g57CZNhjEmZ19sbjZJVYe9SMszKYSllNgAAAAAAjFPp81H4Nv1bonQzkalVwyYsV/p81GRiQ0syjDEx3uzh2zwpX2IBAJwPjIkAYEyADdDM3jKvl5cm1CZI2XRQH24csKElWY1JRyTC3rFU+/3s4rwcYdHO+Dcw/bFYpc8XDAat+cAAAAAAKFX6YzG+EaKqKr3+SalRVF2rhg2/zWpMTDV7NGNMMLQWADcCYyIAGBNgGx2RCGsQ0Do1zFCEQiH2006jVTWNA/qZz2pMKPiZfvxqyunEmo189gAAAAAAcoaP26ooSrXfX+33M12iafZoWjWsfZLVmJhq9vCDUCh76catAAAcC4yJAGBMgG3wY0R5XZKSHMaY0M8/m+JLE3fpLkaMSbogbQAAAAAApmDRQ1RV1egSPbmNMTHb7OGNCZ89AICLgDERAIwJKCj9sRi9YInH49V+P/2Qy7Jc7fdnPpECiyQSCX4FYtakoF96aiXwb2w0c3yCwSC1OTIYE7oInz0AAAAAALPQqx314eghzeGwR5IyBw3h45jQIFx9HBO2MDA7y2yzxyNJHZGIitWFAXAzMCYCgDEBBaU3GqUQaJrY75qkP9GTfq0cOoBGtFLAM3YK+5ug4zsikZRjUqhRwkKgIfIrAAAAAHKG3r5QuyIQCFDTRT9xRr9WDjVIZFnWt5foYJo4rAmib7bZw9o8fHATAIC7gDERAIwJAAAAAAAAAADgcGBMBABjAgAAAAAAAAAAOBwYEwHAmAAAAAAAAAAAAA4HxkQAMCYAgDz5p/dHHnm1EwkJCQkJCQkJCclF6SsD/yK6HW0OGBMBwJg4kHPxiZ6OYSQkq9K5+ERBayyMCRISEhISEhISkusSjEkGYEzuA2PiQHo6hrdUNyMhWZV6OoYLWmNhTJCQkJCQkJCQkFyXYEwyAGNyHxgTBwJjgmRtgjFBQkJCQkJCQkJC0iQYkwzAmNwHxsSBwJggWZtgTJCQkJCQkJCQkJA0CcYkAzAm94ExcSAwJkjWJhgTJCQkJCQkJCQkJE2CMckAjMl9YEwcCIwJkrUJxgQJCQkJCQkJCQlJk2BMMgBjch8YEwcCY4JkbRJiTL7w1v93+sZ1JCQkJCQkJCSkfFLKrn7rxQ+EZ8xd6VvvnoYxMQWMyX1gTBxISmPy1cf27Ah2F1na/rXOlD184Rlzb/rqY3scYkxc9wsEAAAAAOBAUhqT0zeui86XyyiO9iqMiQBgTBxISmOyI9gtOl/Wcy4+kdKYiM6Xi9kR7IYxAQAAAAAoGmBMLKE42qswJgKAMXEgMCai8+ViYEwAAAAAAIoJGBNLKI72KoyJAGBMHAiMieh8uRgYEwAAAACAYgLGxBKKo70KYyIAGBMHAmMiOl8uBsYEAAAAAKCYgDGxhOJor8KYCADGxIHAmIjOl4uBMQEAAAAAKCZgTCyhONqrMCYCgDFxIDAmovPlYmBMADDL+Pj4sWPHmhzG4OCg6IIB4kHlBACoMCYWURztVRgTAcCYOBAYE9H5cjEwJgAYZ3x8nH4Encnq1aubmppEFxIQAyonAIABY2IJxdFehTERAIyJA4ExEZ0vFwNjAoBBRkZGVq9eLbrjmZ3a2tqpqSnRpQVsBZUTAMADY2IJxdFehTERAIyJA4ExEZ0vFwNjAoARxsfHWY90y5Ytx44dE52jhxgfH+/s7ORzKDpHwD5QOQEAGmBMLKE42qswJgKAMXEgMCai8+ViYEwAMAKb79DZ2Sk6L2mZmpqqqqqifCJyROmAygkA0ABjYgnF0V6FMREAjIkDgTERnS8XA2MCQFbGx8fd8nrcRVkFluCib9xFWQXA7cCYWEJxtFdhTAQAY+JAYExE58vFwJgAkJXOzk7q6TltvkNKtmzZsmrVqtWrV4vOCLADVE4AgB4YE0sojvYqjIkAYEwcCIyJ6Hy5GBiTEkfwoqMugc16EP11GaKpqclFuc1MZ2en4O/e8aByAgD0wJhYQnG0V2FMBABj4kBgTETny8XAmJQ4Zpa5AO5oCRRTp9TJy+U6DdHflSGKqXIC4GRgTCyhONqrMCYCgDFxIDAmovPlYmBMShyRPTwXIvrrMkQxdUphTIwj+rsyRDFVTgCcDIyJJRRHexXGRAAwJg4ExkR0vlwMjEmJI7KH50JEf12GKKZOKYyJcUR/V4YopsoJgJOBMbGE4mivwpgIAMbEgcCYiM6Xi4ExKUpWDCOyh+dCRH+xhnB+p9R4/YQxMY7ob9UQzq+cABQHMCaWUBztVRgTAcCYOBAYE9H5cjEwJsWE8Y5oOmNid9RKl4DgmpaQQ/3UGJOnnnpKcFVwHqicAAA9MCaWUBztVRgTAcCYOBAYE3ZAIpGQZdkjSR5JqvT5QqGQwNy6AiPGxPJSNfgL1B+LVfv9dN9qv783Gs3zvsVKDh3RdMZE9EdxKO7q5jktt/nUT40xGRwcFP1pHIfTvu7MuCu3ALgXGBNLgDExCx7u94ExcSAwJuyAar8/EAgkEglVVftjsY5IRFxm3YERY2J5qRr5BVIUxSNJzeGwoiiKovRGozAmerJ2OO9lA8bECO7q5jknt/nXTxiTrDjn6zaCu3ILgHuBMbEEGBOz4OF+HxgTBwJjwg7wSBL61aYwYkwsL1Ujv0D9sZhHkhRFsfC+xUSW/ufyMkuZgTExgru6eU7IrVX1s6amBsYkM074uo3jrtwC4F5gTCwBxsQseLjfB8bEgcCYsANkWa70+fpjMYGZdBdGjInlpWpwjEmZ1yvLMo1tATypO6K6/ufS0tLS0tIix4IOGBMjuKubJzy3FtZPGJOsCP+6TeGu3ALgXmBMLAHGxCx4uN8HxsSBwJiwAxRFCQQCHkmSZTkejwvMqlswYkwsL1WDv0DxeLzS5/NIUjAYxGATRtbuKOuIajqf86mAMTGCu7p5YnNrbf1cv349jElmUDkBAHpgTCwBxsQseLjfB8bEgcCYaA5jEUMRxyQrxtfKsbBUTf0CdUQilT5fmdcLBaY+3B1lfVHWEWW90Pn5+bm5ubm5ubt3787Ozs7Ozs6kAcbECO7q5gnMreX18wtf+AKMSWZQOQEAemBMLAHGxCx4uN8HxsSBwJikPDgUCnkkCXM6MmN2dWFLSjWHXyCaGZTPTYsA6oj+/Oc/ryVqtKx/wBd0fD4NMCZGcFc3T1RumSvZvn27VfVz9erVMCaZQeUEAOiBMbEEGBOz4OF+HxgTBwJjku54jyQhpklmzBoT1YpSzeEXqDca9UhSPjd1O6w7OjAwsKpgiP6UDsVd3TwhueVHl2gWuLEQGBM9qJwAAD0wJpYAY2IWPNzvA2PiQGBM2AGhUIg684lEIhgMlnm9iH+RGSPGxPJSNfILlEgkmsNhmokTj8dlWZZlOZ+b6hk+Pbx5U92a8oo15RWbN9X1He+z9vrWAmMiEHd188Qak3v37tU+HK7VQmBM9KByAgD0wJhYAoyJWfBwvw+MiQOBMWEHhEIhihXqkaRqvx+RL7Ji0JhYW6oG18oJBAJlXi/dNxAIWCu/ksnkmvKK9ta2ZDKZTCb7jveRMdm8qe7c2FiGE/kDzo2NrSmvuDoxkfNhBuFf4MOY2I+7unn251YTvqQGxsRGUDkBAHpgTCwBxsQseLjfB8bEgcCYiM6Xi8lhVk7+OOEXaPj08JryimQyqdm+prxi+HSmj685IN3BBg8zCN8dHTh1qkDdUXRj0uGubp5AY0KhXmFM7ASVEwCgB8bEEpzQXs0fGBMBwJg4EBgT0flyMSVrTJLJ5Lq1VVvr6/mhHzRDh9LViYmeru7a9TVryivWra2iESiaA2jwiKqqw6eH6Ugat5LuMKI5HKZdtetrhk8P93R10//uaGxMmVXN4iOnHjYmVVVVg3kAY2IEd3XzbM6tpn4u64xJS0tLzvWzqqoKxiQzqJwAAD0wJpbghPZq/sCYCADGxIHAmIjOl4spWWOiquq5sTHSHDsaG9lgE35syPDpYfIpVycm2IAUzQGkQtaUV/R0dauqmkwmaTJOysNUVd3W0LB5Ux1d9tzYGF2Z/W/KfGpe4GuMSZ5PYxgTI7irmyfSmCwv641JPppDE0QWxkQPKicAQA+MiSU4pL2aJzAmAoAxcSAwJqLz5WJK2ZgQNJBk3doqvelIJpPN4TAbPELbU6qQ2vU1W+vreeWR8jDyI/xhFE6FVzZ6ftUjXV6+t7zc398PY2Iz7urmCTMmy8v3lpeXlpZgTOwElRMAoAfGxBIc1V7NGRgTAcCYOBAYE9H5cjEwJsTW+vra9TXqw6Zj86Y65kEyG5NkMrmjsZHW3MkwxqTveB8/PYegoS5s4o8G/Qv8WCwGY2Iz7urm2Zlbff1cXFxcv349jIltoHICAPQYMSayLDeHw5oTQ6FQIBCwMaeOxuDajrIs0zIFlT5fKBQSldt0wJgIAMbEgdhmTAYHB5uE8q2/efp3fuOL+iQ2V4QNTfnx8XHLs73+D/+zvjz/c93/ZfmNeP60Ifhr/+cWTfqtp+otufj4+HgOZctcBjMdmtCwmY0JQd5k3dqqdIfpx5gwKPqJfqQJ3yNdhjERRFPe3TxqS7EUDAb7YzH2v7IsJxIJVVVpo/5cUwtU5Z9b4+jr58LCAoyJnaByAgD0GDEm1X5/mderObHM6632+23MqaMxYkyq/f5AIMCekx2RiKDMpgXGRAAwJg7ENmPC2jpAT1NTk+UFrkEfpxPoMdinujox0d7aRvLi3NjY1vr6rfX1qqquKa+gsR4UrpX+puCszJjQxqsTE0yFMAnCmxf9Yaqq0o1YeBSKC6s+kCn6FYg1PdKlpSUYE/uxpFPaG43yW3qjUep/JhKJQCBQ6fPxGzXn9sdidubWOPr6CWNiM6icAAA9RoxJpc+n+edP/8zpnzxQjRkT/SPUacCYCADGxIHAmDgBGBOHYLBPlUwmtzU0rFtbRTFKtjU00PgOtnJNe2sbW/VmW0MDGxvCH8AWwdlaX88vf5PuMJWbv8MO3rypjpbjodixPCsc9AZ/aWnp5MmT/OeFMbGBgnZKVVVVFIV6nu7qlKasn/Pz81/4whdy+CeZEhiTrKByAgD0GDEmNJxElmW2hQypfuBJyWLEmMiyXOnzmXoS2gyMiQBgTByI/cbE8iu7GioTO40Jug16irJw9D3SxcXFt956C8bEZtApTUnK+jk3NwdjYieonAAAPUaMCf3bZ3Pr6B97RySi/5deshgxJoqiBAIBmsNoapaibcCYCADGxIHAmIiFGRPWeSjQjYpSClgFK5yBgQG+Iyc6X3mh6ZHSlAcYE/uxPFSEWhQTH1LWTxgTm0HlBADoMWhMVFWVZTkYDKqq2hwOU5/fI0mKoojJt8MwvlJBfyxW7feTcrI/n5mBMREAjIkDgTERC5XJs88+e/fu3bt3787Nzc3Pzy8sLCwvL9+7d8/CG8GYZIAVzvdfajxw9tCBs4c6Rw93jh5eXFy8d+8eqZPJmRtHPuhm6eR4P3+F0Ztj/N7Rm44R2KMAACAASURBVA/FZz053p9hL7/ryAfdkzM32C7NTY988NA/zMxZOntj9PD7XZQOnXv533/584WFhTfffBPGxGYK9xpfE1zTXZ1SzUI5ZEzu3r0LY2InqJwAAD1ZjQmL5dwbjZZ5vYqiVPp8vdEoGRMnzzGxE7NrO4ZCIY8k0TPTOcCYCADGxIHAmIjlfkf9+9+/ffv27du3FUW5c+fO9PT0wsLC0tKShcMcYEwywAqneuf/trG3jqXZ2dnFxcXl5WVVVUdvjvG7nhlq5K9w5INufq9GbTwz1JhhL79rY28d71M0N93YW8efmDlLh9/v2hit2xit2xjd9Pirmw6ePQJjIoRCT3xgUBOWf7lHw6RNNb9YbnNWdQbtIbm8szdGKezr4uLiwsLCT/794G9/7ndgTGzDpZUz59wCAIxgxJiweCVlXq8sy+x/YUwYZo2J6sjSgzERAIyJA4ExEQuVSTAYHBkZOXv27Ojo6MWLF8fHxxVFmZ2dtXCYCYxJBtIZk2vXrn366adzc3MrKyswJnpgTIxgW6c0kUhoGlt8o9ZsbnOueEb/LUTrNkbrDr/fxRuTL3Z9+TO/64UxsQ2XVs6ccwsAMEJWY0JDS+jv5nDYI0mhUIj+1/mLv9iGEWMSCoXowZhIJILBIA3YEZTf1MCYCADGxIHAmIiFyuTJJ588derUwMDA0NDQe++99/77709OTt65c4dGN1gCjEkG0hmTixcv3r59m9RVcRiTf/mXf4ExsRnbOqWqqsqyXO33U/S4eDxe6fOxVqzZ3I7eHOMTf8z04gy/66Oph4YJTM7c4Pfys8xUVf1oKkHbz94YPXtj9Pr0JG9Mzlx5d90frYMxsQ2XVs6ccwsAMEJWY9IRibBVhDXjxcq8XgcG4xCCQWNC6zR7JIk9IR0FjIkAYEwcCIyJWKhMtmzZ0nngwKGDB7tefvmNN94YGhq6fPnyrVu3FhcXrboRjEkGWOEEG4M/PvzjHx/5f1t69rzw09YzZ858/PHHyWRyeXl5emE6/15iyr2arun04gzbpemamuq4Xp+epE7p2RujP78+cm3qP+bn52FM7MeSTqlmmC6bQ65BUZRgMMiiSJjtkVqSW4PwcUzImMzPz8/MzHz+85+HMbENVE4AgB4jkV9BVnKYleNAYEwEAGPiQGBMxEJl8pUvf7l1//5Ie/tLL7549OjRkydPXrp0aXJyEsbEHljhPP30063797e1tnYeONDT3f32229fvXpVUZTl5WXXLZ2j6ZEuLCzAmAjBXY8+UcaE6ieMic2gcgIA9MCYWAKMiVnwcL8PjIkDgTERC5XJxscfb9m9e++ePftfeKGnu7uvr+/ChQvXr19fWFiw6kYFNSb614yaJSfpdaKiKPz4w0AgQNM1Kbi6ZiyifktHJFKgmFiscBoaGlp2797T0tLW2nro4MGBgYErV67cvn3b2ii89gBj4hDc9eiDMSkpUDkBAHpgTCwBxsQseLjfB8bEgcCYiIXK5PHHH9/13HN7Wlqe37evu6vr+PHj58+fd5cx0UxlTxn6q9rvr/b7SXnE43FZlit9PkVRaBR3td+vuQIvR2iibIEiiv3KmHzrW7uee273rl2t+/d3Hjhw6tSp8fFxGJN0wJgYwV2PPhiTkgKVEwCgB8bEEmBMzIKH+31gTBwIjIlYeGPSsnt3ERsTiqauiQFOwf/ImJR5vfzMdo0xCQQCNAfeTmPS398PY5IBGBMjuOvRB2NSUqByAgD0wJhYAoyJWfBwvw+MiQOBMRFL6RiTSp8vEAhoTgwGg5U+HxkT+i+bicMbE1qHkoaZwJgYBMbEIbjr0QdjUlKgcgIA9MCYWAKMiVnwcL8PjIkDgTERSxEbEz6RDWkOhzUn0sATtrYCCRQah8KMiaIoZV4v/Q1jYhwYE4fgrkcfjElJgcoJANADY2IJMCZmwcP9PjAmDgTGRCxFbEz0W7IaE0VRKn2+YDCocsYkGAyywSmFNibf2PaNhpe2Nbz07b87+J3vdf39nhP7eGMyenPsyAfdLGnW+j053p9hL7/ryAfd/ALDkzM3NHv5EzV7T47383s1WeL3rqysvHU5dvj9rsPvdx0ae7nz7OH3rsVhTOzHXY8+GJOSApUTiGJ8fHwQDA4OGnguTU1N2Zyl/67pH/Rp37Gf2pwNPePj4y6qVP9354v6YvxPu5tF5WdqaiqHf6owJgKAMXEgMCZiKR1jwlQIDz8rh7bwM3T6YzFaRodFPym0MfnL7Vs39tax9NfHvskbkyMfdPN7NWrjmaHGDHv5XRt763ifMnpzTLOXP1Gz95mhRn6vJkv83pWVlWcGGzdG6zZGNz3+6ia55ysHRg7BmNiPux59LLeFsHgqJxbJ5Z29Mcobk5finb+97rdhTGzDpZVTdEaABbBvE2QtK9ZEAU1NTahUOZPbjyCMiQBgTBwIjIlYqExKwZiEQiGKRcK20HSb5nCYNyaqqgaDwTKvl4xJIBDQTPDxSFJHJGJt/kvHmJw4cYL/+YQxsQF3PfpYbgtRJ1X+n0m0bmO07vD7Xbwx+eKRLz/yu978W3gEjElWXFo5RWcEWAA6t4ysZQVjwoAxyQcYE9cAY+JAXGFMOiIRPiIGdadpdZVgMMg64Yqi0HIqtFStZm1afvHajkhElmXNXar9fr4/L8uyfhZJKBSiGSLUyacky3Iikcjhc6mlZExoxo0syxTbNR6P02LD6oPC5A+u9Pk0a+Wku6wlwJjkhubHOJ9LFTHu6uax3I7eHOMTf8z04gy/66Oph55+kzM3Muz9aCpB28/eGD17Y/T69CRvTM5cOfPoHz2afwuPgDHJiksrp+iMAAtg36ZNExKcx1NPPWWwPg8+aKK0tLSIzrUwqAQMGhPRmXUWLS0tMCYuA8bEgbjCmKiq2huNsk416zb3x2L8CizVfn8gEEgkEoqi9EajLFyoqqqBQIDXH9V+v0eSNJpDo1Gq/f4yr1eTjTKvlzr5LD+JRCIQCFT6fLl9rqIxJnyiqTR8omWDSWmR8OJtFx3PX5C2sHVz+BvpNUr+sMIJNvzNsy/84Af7f/iPL/6X5kM/7n6rhzcmmq4gH4tE5bqCKfdq+p/TizNsl6b/aVXvdGVl5ZLyEfVLf359JP4f/z5x+yqMif24q5snNo7J9PQ04pjYCSonKAT0Q89eQVF7iX8jpeLb5EpghSPlkQVtv7kFZkwyFBcqVUpY/RkYGMhc01ICYyIAGBMH4mpjoj4YfqKqanM4rBEczeEwiYx4PM7vot54mddL3XgeXrLQMAd+RAPlga7J54dWvc2tJ18cxsTtDJbMWjkwJvbjrjYcjElJgcoJCgFNuWVNrEqfTz+XFt8mK4G7D5ibm5ufn19YWFheXuabHGi/qQ/aG88++yxfVouLi3zzDJUqJaz+vPnmm/qadu/evcynw5gIAMbEgbjdmLDt1X6/JrBoIpGgcQrBYJDfRWuvUFgNzV3YpBv1wXASftQJjSWhs2BMigkYk9yAMTGCu9pwMCYlBSonKBD0NiuRSIRCIX5ONAPfJiuB2w9QFOXOnTvT09MLCwv37t1jrQ6039QH7Y3vf//7rKySyeTs7Ozc3BwTTKhUKWH155//+Z/1NS1r+xbGRAAwJg7E1caEZuWwxWj1YUcoSmilz8cPFSnzenujUfIpmqAYvdEom19De9ncENIibEgLZuUUEzAmuQFjYgR3teFgTEoKVE5QOChUWcoJtiq+Ta4ERkZGRkZGzp49Ozo6evHixfHxcUVRFhcX2ct/tN/UB+2NYDBIxXXu3Lnz589fu3bt1q1bc3NzS0tLKipVGlj9efHFF/U1bXZ2NvMwExgTAcCYOBCXGhOW2OCRdMakORzmf7A7IhE2tEQzhER9OAQp/SHLMt2iORymqKU0HZfyg8ivxQGMSW7AmBjBXW04GJOSApUTFA5qL2kG/zLwbbIS6O/vP3Xq1MDAwNDQ0Hvvvff+++9PTk7Oz88vLy/TkWi/qQ/aG08++SSV1dtvv33mzJmLFy9eu3ZtdnZ2cXFRRaVKA6s/u3bt0te0O3fuaGaBaYAxEQCMiQNxqTHpjUbpx5hZEv0PMxtFwk+ZoTcefOJlBwtBytQJRZCldV7YTftjMT4/+QBj4gRgTHIDxsQI7mrDwZiUFKicoHDQ+6p0I3DxbbIS6DxwoPPAgUMHD3a9/PIbb7wxNDR0+fLlmZkZsgAq2m+qqj5ob2zZsoXKqqe7+7XXXjtz5sz58+eTyeT8/PzKygoqVUpY/fmH739fX9Nu3brFD2jSA2MiABgTB+JeY6KqaigUYspDlmXNDzP9WicSCTYrhxwKUyQ00Yb3LGxWDq1hTBvLvF5Zltn/wpgUHzAmuQFjYgT26BsfHxedl+xs374dxqR0QOUEBYLaV/TOSR9lX4Ux4Uqgdf/+1v37I+3tL7344tGjR0+ePHnp0qXp6WkYEx4qga98+cut+/e3tbZ2HjjQ09399ttvnzt3TlGUubk5GJN0sPrz9NNP62va5OQkjInjgDFxIK42Jio3s4YijLDVhel/aRfFeVVVNRQKaabh0Bp4/P+SQKGfedpI5oX95NPdYUyKCRiT3IAxMQKrXZ2dnaLzkp3y8vJVq1ZVVVUV+kYwJk4AlRMUiEAgQHH0WQhYzQHo3LIS2L1rV8vu3Xv37Nn/wgs93d19fX0XLlz49NNPWQsw//ZbT1f31vp6fsvw6eE15RUpt5wbG1u3tmpNecWa8orNm+rOjY2xY86NjfFnpbsspa319VcnJvQXpI1moRLY+Pjju3ft2tPS0tbaeujgwYGBgZGRkdu3b9+9ezc3Y3J1YmJrfT3lrXZ9jX52P7FubRW/iz4m/0G21tdrzh0+PZyyGLfW17e3tmmu39PVvXlTnWaLkbI1wq+auA0N+ppGfQ0YE2cBY+JAXGFM6BeXEpsXQ7to2Ag9p4LBoGbGDYUvYQNG9KFe6Wps3bsyr5dOoXixtJFelbDf+zKvtyMS4SOe5AOMiROAMckNGBODrF69etWqVeXl5VNTU6LzkomWlhb6Krdv317oe8GYOATXVc6mpibReQFZoAaSoij0v5U+n+ZllQpjwpXAruee2/Xcc3taWvgWoLXGZPOmOk0Pv+94n8aYsC3sj2Qy2d7atm7trxxle2vbtoYGI5e9OjGxraGhdn2N5oI7Ghtpo1n41jJrpJ06dSpPY7J5U922hgb6CMOnh3u6Und/NNne0di4pryCFx9ryiuGTw/zp6QsCrojX6TpNhosWyNomriamgZj4kRgTByIK4yJcToikUAgIMtytd9f6fMxtxIIBJgWSUdzOMyWFrYN5xuTRCIhyzIZqEqfLxQKkWbSJxqG0xGJUNso82GEflVmFkomnd5SHzZo/N98MrXYM4xJbsCYGIQ9/aqqqhw7/YH1SFevXm1D5xnGxCGgcgLLKfN6+fftJFA0P+gwJhpjomkBWmhMaGCIZpSEEWNCrCmvYOMjNm+q6zveZ/CyyWSSPAK/UT+2xSApjUl/f3+exmRNeQX7RBnQDCpZt7aqdn0NGxVCw0k0p6QsClVVa9fXaG56dWKCRo6wLcbL1shn1DRxU/Y1YEycBYyJAykyY5IORVGq/f7Mx1T7/eyViG0435hU+/0010lV1f5YTCOe9M0giq2rGYKrPyzddjZ4xyNJZV4vfx1+XI9+VlQ+86RgTHIDxsQ4VVVVrKC2bNnS5CS2b99O8x0IeyZowJg4B1ROYD9NMCZ2GZMdjY3bGhqaw2G+V29wjElzOMzGMlAvPZlMGrys3pjQ4AjNZBODFMiYbK2vr11fo1EPa8oraBQJP/9l3doqGlRCOoMcCpUGFYXmyukEx7q1VZs31fFzcGgAC/91GC9bI58RxsR9wJg4kBIxJo7F+cYknexIuZeGgegjveVsTCp9PqaxYExMAWPiKKamprZs2bLK2axevdq2HimMiXNA5QT2gzahbcZk3dqqvuN9NJCBDW2g7rc+6XexYQ59x/v4fn6Gy6qpZuXoL2gKKgHLjUkymdzW0EBmhA2loRk3yWQymUxura+nT72toYH+aA6HyY+sW1tFs3hq19foB6qkm0RDxcV8B7mPnq5ufiyP8bI1AoyJ+4AxcSAwJmLhfwOcaUxoEaJ0k1w0yiMYDFKcXT6erv6wDNt5Y0IBaNhUKRgTU8CYOJDBwcEtW7ZQ5AhHsXr16u3bt9s5KQPGxGk4tnKuWrXqN3/zNy9fviy6hEwzPj4+NDjI0sjICL93ZGSE36v516fZq5mLxO8aerhiT01NZdibOUuavflkid+bMktoE9pjTHq6utk4hc2b6tj4DoOzcoZPD9eur9nR2Kiq6raGBha5I/NlNaMz0l3QFFQClhsTliuKG0IGhB++QSNKzo2N0adIJpObN9XRYTsaG+kz8kNvGHxR8PFuqSi21teTdmExX9lNTZWtEWBM3AeMiQOBMREL/xvgTGOiKEogEKCFhygsLo9GeZR5vb3RKIXj5bfnbEzof+mNhA3G5BvbvtHw0raGl779dwe/872uv99zYh9vTEZvjh35oJul0Ztj/EVOjvdn2MvvOvJB9+TMDbZrcuaGZi9/ombvyfF+fq8mS/zelZWVty7HDr/fdfj9rkNjL3eePfzetTiMCSDYA5loamqy2QnCmIAMsGcye1I51lmPjIzsaWl54oknPltRse7RR/ldO3fu5KNrPbZhA7/3sQ0b+L07d+7MsFcjPjRxu/hdQ4ODGfZmzpJmbz5Z4vemzBLahPYYExIBfNJbDCJdHBMa/qDqApoYvGyGC5qioMaEaA6H6YNoJrywgR40QIb5EZqY0xwOp5xnxD41TfyhjSyMCwuMwvwLu4upsjUCjIn7gDFxIDAmYnG+MSH6YzEKUJIhjklHJMKGlrBVn/WHpTud3Yg3JuqD1Z2ZPaHDCmRM/nL71o29dSz99bFv8sbkyAfd/F6N2nhmqDHDXn7Xxt463qeM3hzT7OVP1Ox9ZuihNzOaLPF7V1ZWnhls3Bit2xjd9Pirm+SerxwYOQRjAggYE+Bk3GJMDnZ25qwnYExK/IfDBmNCnX82GIEmgND4DuPGhP6XVgjO4bLpLmjqg6i2GBP1wUAP/RgT+rC0DjE/NYmMhn61YPXhcDDsGD7wbe36Grog+Rea42O2bI1g0JiMjIy0tLToTzfeee/s7Mzzd7Z0HwcaYEwcCIyJWNxiTIhQKOR5OKorrzxIqfCJHZmPMVFVVZblMq/XBmMSbPibZ1/4wQ/2//AfX/wvzYd+3P1WD29MJmdujN4cY4kfJ6Kq6kdTiQx7+V2jN8emF2fYrunFGc1e/kTN3o+mHgqpq8kSv3dlZeWS8tHZG6Nnb4z+/PpI/D/+feL2VRgTQMCYACfjWGOimW8yPj5OP3afeeSRxzZs0CgGzMrJkCW0CW0wJvrhDzsaG0l8ZDUm1Gk/Nza2eVPdjsbG5nCYTaUxddl0FzT1QdSCGZPmcJjkyNWJCfoUvOC4OjGxtb6efVgaHcP7EYqBknKCDF8U7a1tZEb6jvcx8URXY0VRu76mvbXNbNkawYgx+dGPfrQqTWht4513utH27dtzXtGsdB8HGmBMHAiMiVjcZUxU3XrATHnQTBymSBRF8UhSMBjUHKaBlivmtzSHw7SqEX8jRVEqfb4yr7fQxgRxTEwBY+JeYEyAk3GaMZmamjrY2fnZigqPJB18uFNxsLNT4x2AEQrUJqShEPTmf93aqm0NDaw3S71f2lW7voZm+6Zc7JaffkJQx9jarNpgTNbols6lERM9Xd36D862aMqQCmrzpjo27MLUZdNd0CyFMya0Tg0NHqHvnWoIbdzW0MBilJBM4f0IBUBJeWVNUdCIkp6ubj5i67q1VfxEJ5ryY6psjZDZmPT3969du5YOSBnLzFTnna5TXl6e2w8u2pH3gTFxIDAmYnG+MQmFQmQuEolEMBgs83r5NZiZCgmFQvw0HFVV6WDNYRpoIk9HJELX7I1GKRKKqlMztAoPjIlxYExABmBMgJNxlDHZ09LymUceYWMnNcFKQG4UqE2oCTK6raFh3doq6upv3lTHBMrw6WEKHpHyvb0mjAX1VN1oTIqJAhmTlKwxvHCvK8hgTP72b/+WPWbLy8tTnm6q887/7OYw2ATtyPvAmDgQGBOxuMKYVPp81FKs9vs1wV+Z19A7EXIcFPeE1x+kNph26YhE2PUrfT4WJ8UjSZp7MSfSEYmwxis7hp+zYxYYk9yAMXEvMCbAyTjKmLDoHp955JGdO3fauaRUEWODMSFY3E392/uUx6sPd5iTySSt7QJjIhYYk5xJaUz+6b/9t89+9rP8Y3bjxo2Dqaiqqlq1alVVVVXKvRqeeuop/prl5eXHjh0znlW0I+8DY+JAYEzE4nxjUgrAmOQGjIl7gTEBTsZRxmRqamrdo4/uaWnJeXI+0GObMaERIufGxkidaHrCWY1Jczi8raEh5xASGYAxMYXNxkQzLcvV6I3Jl770pVU2smXLFoMPT7Qj7wNj4kBgTMTC/wbAmIgCxiQ3ND+KFmUc2AGMCXAyYo3Jzp07XzfzXhTkgG3GRFVVCgORTCYpHMnW+nrWH85sTCiEBAXshDERC99aLrQxKTL4Ju53v/vd3/iN30gvNwrF6tWrjQw2wTd3HxgTBwJjIhYqExgTscCY5IbmF9GijAM7gDEBTkaUMZmamqI1dD/zyCMYUVJQ7Dcm9DeF6mRbMhsTWr4k3WF5AmNiCr61DGNiCr6J+xd//ue/9mu/lt5sFJCmpqasWcU3dx8YEwcCYyIWKhMYE7HAmOSG5ucwn0s9WV/vq6jwVRhqkrKDs6b2trYM1znR1/dsY+OT9fWfq6ryVVRsqKl5sr6+va0t5UqBPMPDw76Kis9VVbEQ+lmhUwx+QJY99kGMn2UQGBNTmKqfqugqWgT1U4gxGRkZYRFeP/PII0P4rSwkthkTGieimYxDi5JcnZigOTv8vxS2Hkp7axtbBgXGRDh8axnGxBSaJu4Pf/CDysrK9GbDeqqqqgwuKIZv7j4wJg4ExkQs/G8AjIko+J+Thpe2beytY+nbb36HNybPDDXye4988NC/FH7Xxt660ZtjGfbyu0ZvjvG7nhlq5Pce+aA7w950WaLu6MZo3cbopsdf3ST3fEXu/krrK638z1jRG5Ph4dTB20709W2oqclw4rONjRl6m6x7+WR9vcEPaLZHmkwmqZMMY5LzLVxhTApRRYugfgoxJrR4sEeSHtuwAQNMCo1txmRHY+O6tVX6I0mjXJ2Y0K+MQ8ezBXH5ZGF4CxgTU/CtZRgTU6SM/Lp169Zf//Vf5x+z27dvT3m6qc57S0uLpmVoZGgJA9/cfWBMHAiMiVhgTJwA/3PyvfZnvvry1vrup7a+8ld/feybzW/v4o1J29mOZ4YaWTo53s9fh9/1zFDjR1OJDHv5XR9NJfhdbWc7+L0nx/sz7E2XJeqOPjPY+L3B0HdP/cN3Yt//Tuz7P+k9UEzGJLd7PdvYSKd/rqrqx+Ew67JenZjo6e5mF99QU5Ouccy6l1nHCOhPMZjJbQ0NfPfY4FnGgTExRc7GJLfb5VlFi6B+CjEmrx875pGkr3/964W+EVBtMSZXJyZojRsSIs3hMP1B29etvT8Ia2t9/eZNdfRP6dzYWO36muZwOMNlrQLGxBQwJjmT0ph0d3X95Cc/qa6uZo/ZqqoUYlE12XnfsmULf0GDQ0sY+ObuA2PiQGBMxAJj4gQwKyc33GhMWF90S11dulf0Pd3drL+a8hi+R/q5qqqss3hUkz1Smu/wuaqqLXV1MCY538KlxiT/KloE9VNUHBOsHGwbBWoT0iwbSuvWVm1raGBWsTkcrl1fQ7uYIlFVNZlMklihpNcl7LLWZlWsMeFH0GytrzfylCBolpNV2TCOM40JK0ZNZSOuTkxQsOE15RVk4gpRkbKSzphQTevs7Fy9ejUdkHJsnanOO9+oyCGr6CLeB8bEgdhvTGoBh/3GpKqqSvSHdhy02jyMiVlcZ0xY5IUMfVGC9UhTzmvge6QG5z4Y75Gy+Q4n+vryHKqQARgTU9hmTCypokVQPx21ujAoBHiLJtaYrCmv6Dvepz7o1deur9EcQPOV9KPYhPT5VacaE1aMw6eHSY6wGV7nxsZ4jTJ8enhHY2MhBitlJbMxuX79+o0bNzZv3rxq1aqUy9nUGu68041yGFrCKN3HgQbjhQ5sw35jAvTYaUxABmBMTKEpvXwuZYMxYT09g2/d2bwDfaQJ1r1k79izzn0w3iOl+25raFDzntyRARgTU9hjTKyqokVQP+0xJrQyDhYSFgKMiUOMiZp+2IgmXC7bmPLgbQ0NKePFWAWVgGONCcG7p82b6rbqbLUzjcnCwsK9e/eOHTvW2dmpP914572pqSm3oSWM0n0caIAxcSC2GZPOzk7+rX5NTc2f/MmfVFdX/8Ef/MHv/d7vVVZW+grM//zZNd7/8bP6VOj7GuEv/vzPC21MRkZGNOW/fv36P/7jP167du3v//7v/9Zv/ZYNXwHjN37nN72/X6ZJ//3v/g+2ZSAd3/3ud2FMjOMuY9Le1mYqssPViYms7/DPjY2xN/mZIwIa7JGy+Q40vgDGpKSMiVVVtAjqpz3G5Omnn6ZQr5Am9gNj4hBjcm5sbGt9PTlQUic0VoL69vycJja7hPX5KewLm5ayo7GRjqS5Klvr640v15UVVxgT0knnxsZSrtCkOtuYpDvdzs576T4ONMCYOBDbjImGhYWF69evnz9//vjx491dXc/v27enpYV+NgqUGnaGpa/9QJ8KelNTaU9LS+GMiYalpaW7d++Oj4+fOnXq6NGjrfv3792zZ/euXfZ8Us16NJT+4shW4V/Bruee271rV8vu3fRjfOrUKRiTDLjLmLClPYy34dgres0Lf757yXq5W+rq0lxGe0o6+PkOtAXGpKSMiVVVtAjqpw3GZGhwkHTJukcfiwc/FwAAIABJREFUxco49gNjItyY8AFf6JlDHf721jb6X9bn39bQsHlTHT1kerq6WZ9/3dqqnq5uVVX7jvfRAJP21rba9TV0+o7GRv0gi5xxhTGhLT1d3Xwp8cCYZKZ0HwcaYEwciChjsri4eP369QsXLvT19b3S09O6f/++vXv3tLS07N5doPS3//hjqf6H+lS4O5pKe1pa9u3d27p//ys9PX19fRcuXLh+/fri4mKByp+MyZUrVwYGBl577bVIeztJq4J+Bb/6Ln7ybb0x+erLW4V/C/RF7N2zJ9LefujgwYGBgStXrsCYpMNFxoR1COlNmkFYb7On+6FHoqZ7yfKTYWiAkR4pzXfgxwvAmJSOMbGwihZB/bTBmKx79FEyJjlPuQf5AGMi3JjwY0xoLolmxg2/ADMbbMKOSXkwcyiq1TFiYUxyBsbEfcCYOBCBxmRycvLDDz988803X3311Uh7e+v+/c/v21e49Hf/dbe09f/Rp4Le1FRq3b8/0t7+6quvvvnmmx9++OHk5GThjMny8vLc3NzExMTQ0NDrr7/+0osvtrW2vvD88/Z80m93btcbk691PSn8K3h+374Xnn9+/wsvvPTii10vvzw0NDQxMaEoyvLyMoyJHhcZE7PzHQgWhvPZxodWg9Z0L69OTLDRAfqgJylPSXcvTQALGJPSMSYWVtEiqJ+FNiYjIyOfeeQRjyQ9/fTTFl4WGAfGxCHGRH0Q5HX49HBKCaLp5PPHrFtb1d7apqpqe2sbjTHhh67Q6BWrMuwKY8Im41ApYVaOWUr3caABxsSBCDQmn3zyyZUrV4aHh0mavNLT093VVbj0g9aDUsM+fSroTU2lV3p6SJcMDw9fuXLlk08+KagxmZ+f/+Uvf/nee+8NDAwcPXr01Vdese2TdnR37O5p0aQXul8Q/hVQ6unuPnr06BtvvPHee+/98pe/vHPnzvLycoG+iMIBY5LylHQ9xpSwMBDp4kSwLWzhkg01NZkXJE55IzbfQdNbhjEpHWNiYRUtgvppwxiTqampp59+GvNxRAFj4hxjkkwmMxgTsgD6MSbqgzk4/PrE/BgTa3GFMdnR2MgkUe36Gv2AQRiTzJTu40ADjIkDEWVMlpeXp6enP/nkkw8//HBsbOzdd9995513/q2Q7D8+tKrpmD4V9KameOedd959992xsbEPP/zwk08+mZ6eLlxHfWVlZWlpKZlMXr58+Re/+MXPfvazM2fOiC4Ap/DOO+/87Gc/GxkZuXz5cjKZpF/iAn0RhQPGhIeFezAbiM6gMVG5hUt+HA7rr5O5R6qf70DAmJSOMbGwihZB/cTqwkUPjIlwY0Jqg19dOKUxUR8s+5JMJpPJJIWApQMo2mtPVzcbetYcDteuryG9cnViwkJ74nBjcnVigkqGjSuhwtzR2EiFc25srDkchjHJTOk+DjTAmDgQUcbk3r17c3Nzd+7c+fjjj69cufLhhx9euHDhfCE5NHx2VfOAPhX0pqa4cOHChx9+eOXKlY8//vjOnTtzc3MZHmF5srKysry8PDMzMzk5ee3atUuXLl28eLHQX4EruHDhwoULFy5dunT58uXJycmZmZmFhQU3NtZLwZhkTvz7cLbRbMZSnpiye8new/u40JiZTyFSznfQfFKz2c4KjIkpcjYmQqpoEdRPGJOiB8ZErDGh5WwosREimsgjbGjJ1YmJrfX1dPCOxsbNm+pUVe073re1vp5ioNB2Ootm6NCUnFIwJnwxapYkGz49vHlTHb+WEBkTPtmQSRgT9wFj4kBEGRNVVZeXl5eWlubm5mZnZ6enpz8tMCc+urnqxV/oU6Hva4rp6enZ2dm5ubmlpaVCzwQhaTI/P3/37l0byt9dTE9Pz8zMzM/PLy8vF85bFRQYE5uNicoFlWDLr2Y9Jd18B80nNZvtrMCYmKIIjInqqvoJY1L0wJiINSZ5QqFP2GNEM3OnEDjTmLgCGBP3AWPiQAQaE2orLy0tLT5goZDErt1Z1fmRPhX0pqZg5bC0tHTv3j0bGogkTdhXILoAHAQVCAV8dWlLvRSMifHr22NMVFV9trGRdmkmMKc7Jd18BwLGxO3GxPgtbDAmqnvqZ+GMyRNPPLHu0UcPdnZacjWQM+jcutqYUOgTCvuqcqsLFw4Yk5yBMXEfMCYORKAxsZnByblVRyb0SXS+SpEjH3Tr18p5Zqgx+5nAMDAmeZ5C0Flb6ur4jRl6pMlkckNNjX7uQ8pTMsx3yDPbWYExMYWdkV/N5k1fRYugfhbImExNTdGKwk888UT+VwP5gM6tq42J+vCUE/2EFMuBMckZGBP3AWPiQGBMROerFIExsQEYk5SnmFqIhHUjjUR+1e/lu5r6UzLPd9Bk23ieDQJjYgrHrpWTsooWQf0skDE52NlJxuT1Y8fyvxrIB3Ru3W5MbAbGJGdgTNwHjIkDgTERna9SBMbEBmBMeH4cDtMpPd0mHm5sTVZNpzFzj5S/HevH6k+h+Q6a0SsaYExKx5hYWEWLoH4WyJg8tmGDR5I+88gj+V8K5Ak6tzAmpoAxyRkYE/cBY+JAYExE56sUgTGxARgTHtaxfLbRRDVjQR80a4tk7ZGq3GKx1JXVnHJubIyFnzCVjGc+MzAmprDBmFhYRYugfhbImNAAk69//ev5XwrkCTq3MCamgDHJGRgT9wFj4kBgTETnqxSBMbEBGBOeZDJJp2yoqTF+Fs1K+FyVNqCdkR4p63PS3Af9KTAmMCY8FlbRIqifhYtjcrCzc2RkJP9LgTxB5xbGxBQwJjkDY+I+YEwcCIyJ6HyVIpMzN0ZvjmnSR1MJ0fkqKmBMNNAsA/2AkXRkeOdvpEeqqmp7WxsdtqWuzuApGjArp3SMiWpdFS2C+onVhYse9ghqKlXYA8q4MXnqqadE51oYpoyJ6Mw6i6eeegrGxGXAmDgQGBPR+QKgIMCYaGB9wsyhGQi2pEjKhUKMdy/Z3Ifc8gxjUlLGxKoqWgT1E8ak6NE8gkoZ48YEGDQmICUwJq4BxsSBwJiIzhcABQHGRA8LeJlh+Q+ChYdIeaTxHunViQmaN5HbtAUYk5IyJqpFVbQI6ieMSdGDzi0DxsQ4MCb5AGPiGmBMHAiMieh8AVAQYEz0JJNJTcDLlMewvmi6GJympjCwuQ+O6pHCmJjCNmNiSRUtgvppuTEZGhzc09KCCCbOZGVlZWlp6fbt2yMjI6dOneo8cKB1//7du3aRSrA2vX0gOPf6n2pSoufPCnEvU2lPS0s6Y6JhaWnp7t274+PjIyMjR48e7TxwYO+ePdZm5pX9O/SlNPf6nwovJUrMmJw6dYo3Jikr1fj4eKErVcqU6PkzfQG+fSAovPQ0NQ3GxInAmDgQGBPR+SpFEMfEBmBMUsL3SDfU1LS3tZ0bG6Nd58bG2tvaaKaDr6JiW0NDMplMeRGzQR9Yhp3TI4UxMYVtxkS1oooWQf203Jg88cQTWFfYsfDGZGBg4NDBg22trXtaWlp27969a5e16XTnN1MaE8tvZCq17N69d8+e/S+80NPd3dfXd+HChazG5MqVKyMjIz/96U8PHTy4b+9ea8vqldbUxkRsKbG0p6WlrbX10MGDAwMDWY3JlStXCl2pUqaUxuR05zfFFp2+psGYOBEYEwcCYyI6X6UI1sqxAZcak8xpeHjY+MHp3tInk0nNe3VN+lxVVeY5EWZ7pMlkks19yK1YTJ1lBBgTU5iqn8aPL1AVLYL6abkx+WxFhUeSHtuwwaocAgthndvR0dHBwcEjhw93RCL79u7dt3fv3j17rE3DB7+l78defiVg+Y3Mpuf37WtrbX31lVdOnDhx8eLFTz/9dHFxMWVxkTGZmJgYHR09duzYkcOH97/wgrVl1dv+w5TGRHgpUdq3d29HJHLk8OHBwcHR0dHMxmRiYqLQlSpluvxKQF+Awwe/Jbz0NDVtcnJycXERxsRZwJg4EBgT0fkqRWBMbADGJF13lKBO6baGBj745baGhp7u7nRDSxg5LCxyoq/PUT1SGBNT2GxMiJyraBHUT2uNydTUlEeSPJK0c+dOCzMJrGJlZWV5eTmZTJ4/f/7MmTOvvfZaT3f3oYMHD3Z2dh44YG16r+dpfT924uhXLb+R2XTo4MGul19+4403hoaGLl++PDMzk86YLC8vz8/Pf/zxx+fPnz958uRrr7125PBha8uq78g/pTQmwkuJlVVPd/drr7125syZ8+fPJ5PJ+fl5vTGhSvXxxx8XulKlTBNHv6ovwPd6nnZC6fE17datWzAmjgPGxIHAmDSNJpFsTt8YOKA3Jn92/O+FZ6yo0tkpSj86O/XDn9/+QfzmD967Ub//qDONCbAZjTGp/eY/NJ2dEl4/G9/5+H969D850JgAmxm01JgMDQ6SMXn92DELMwks5N69e7Ozs9euXbt48eKZM2fefvvtgYGBU6dO9VvNhyea9P3YyTf+yvIbmeLUqVMDAwNDQ0Pvvffe+++/Pzk5OT8/v7y8nK6sFhcXb9++fe3atZGRkTNnzgwODp46dcrC4nrvrQMpjYlV188HKqu33377zJkzFy9evHbt2uzsbEq7RJXq9u3bha5UKZl846/0BfjhiSZ77p4OfU27c+fO8vJyhgcsjIkAYEwcCIwJkv2psqdNb0yqX/2u8IwVVTp85Vfp0OVVnZdWHbi06u8PwZgAVb9Qxf/x9KrDV8TXz5fOr/ptP4wJsNyYPLZhw2crKsbHx63LI7CSlZWVubm5W7duXbt27fz58+fOnRspDNcGm/X92Ntv/k2Bbmecs2fPjo6OXrx4cXx8XFGUDK/9ab7Jp59+euvWrY8++uj8+fOjo6PWZubiO0dTGhNr75IP586dO3/+/LVr127dujU3N7e0tJSuUn366aeFrlQpuf3m3+gL8Npgs515SImmps3OzmYYYKLCmAgBxsSBwJgg2Z9gTOxIMCYgPTAmwMlYa0yAK1heXp6bm5udnU0mk4qi3C4Mn/68Xd+PnR38doFuZwpFUe7cuTM9PU2RODPU+ZWVlcXFRdIByWTS8pwkL7+d0phYfqOcURQlmUzOzs7Ozc1lGCKxvLy8uLhY6EqVktnBb+sL8NOft9uZh3TwNW1paSnz0xXGRAAwJg4ExgQJqTgTjAlID4wJcDIwJiUIDZ1YXFycn5+fm5u7Wxjmzr2UwgX86/YC3c4Uc3Nz8/PzCwsLmWdJEPfu3VtaWqIIUNZn5T/eTWlMrL9RrlBZLS4uZu7wU6isQleq1Dn81+0pyvDcS3bmIR18Tcs8wESFMRECjIkDgTFBQirOBGMC0gNjApwMjEkps1JIFs8f1PdjF05/p6A3NY5Dimv55khKY1KIe+WDQypVShZOf0dfgIvnD9qfk5QYLzoYEwHAmDgQGBMkpOJMMCYgPTAmwMnAmIACsXT+UApjMvwd/phEIiHLMkULrvT5QqGQqNyK4t6tsymNieYwFFQGFoZTGJOl84f4Y2RZbg6HNSeGQqFAIGBjTrMAYyIAGBMHAmOChFScCcYEpAfGBDgZC43JyMjIYxs2fP3rX0fYV6AaMybVfn8gEEgkEqqq9sdiHZGIoMwKw6AxQUFlwIgxqfb7y7xezYllXm+1329jTrMAYyIAGBMHUjrGZERZqD05ieSE9NiJf/3Tf+7QpP/9+GvCM1ZU6a3rLNX8y8frT1xd3zfxv/7XbhgToOqMSflffq/2revC6+cX/vny6v/lj2BMgIXGhC0tPIQKAIwZE48k9UajonLoBAwaExRUBowYk0qfT1OGvdEoDdixPb9pgTERAIyJAykdYwKcw5EPuvVr5Twz1Cg6X0UFm61679695eVlig934sQJGBOg6oxJU1OTzbMeUtbP6enpz3/+8zAmAMYEFAgjxkSW5Uqfrz8WE5VJ4Rg0JiioDBgxJjScRJZltiUQCFT6fPqBJwKBMREAjIkDgTEB9gNjYgMwJiADMCbAycCYgAJhxJgoihIIBDySJMtyPB4XlVWBGDQmKKgMGDEmNMDEI0lUeoqieCSpIxLxSJKgXKcAxkQAMCYOBMYE2A+MiQ3AmIAMwJgAJwNjAgqEEWNC9Mdi1X4/9WDtz6dYDBoTopQLKgMGjYmqqrIsB4NBVVWbw2FyTx5JUhRFTL51wJgIAMbEgcCYAPuBMbEBGBOQARgT4GQsNCbj4+M7d+7cuXMnIr8C1YwxIUKhkEeSKLhp6WDKmBClWVAZyGpM+mMxMia90WiZ16soSqXP1xuNkjFxzlwnGBMBwJg4EBgTYD8nx/ufGWrUpLazHaLzVVTAmIAMwJgAJ4PVhUGBMGtMVFV1VPfVHnIwJmpJFlQGjBgTFq+kzOuVZZn9r6NKEsZEADAmDgTGBICiBMYEZADGBDgZGBNQIIwYk1AoRP3VRCIRDAbp/b+g/IrBoDFBQWUgqzGhoSX0d3M47JGkUChE/+uoRYhgTAQAY+JA7DQmg4ODTaCpqampqRDFCwCP/cakFriH8vLyUjMmVVVVoksdGKWqqgrGBBQCg8aEln31SFK131+CMU2NG5MSL6gMZDUmHZEIW0WYYr6yOU1lXq9zgsLUwpjYj52FDgxipzFpevitZilTiOIFgMd+YwLcSykYE+BeYEyAVeQwK6cEyW1WDuAxEvnVFcCYCADGxIHAmAihEMULAA/GmOQPe9FdfMMTMMakOKCPVl5eLjojFmPhGJORkZHHNmx4bMOGkZGRnOsSKBpgTIwAY5I/MCY5gN7RfewsdGAQIcakEBd3BSgBYnLmxpEPuvVJdL6KCsQxyR8WTKH4QmA0IY5JUcC+PtEZsRisLgwKBIyJEWBM8gfGJAeKsB2ZGzAmDgTGxE5YCdzjKMHBxqM3x/SrC2/srROdr6ICxiR/YEwKB4yJJcCYZAXGBPDAmBgBxiR/YExyoAjbkbkBY+JAYEzshJXAwsLCwsLC4uLi4uLi0tJSqXkTGBMbgDHJHxiTwgFjYgkwJlmBMQE8MCZGgDHJHxiTHCjCdmRuwJg4EBgTO2ElcP369evXr09OTk5OTt6+fXt2dnZhYeHevXuiM2gTMCY2AGOSPzAmhQPGxBJgTLKSjzEZGRkpWKgWl9HZ2Zlb+TsNGBMjwJjkD4xJDhRhOzI37Cx0YBAYEzthJXD+/PkLFy5cvHjx0qVL165dUxRlZmZmeXm5REaawJjYAIxJ/sCYFA4YE0uAMcnK1NTU0ODg0ODg1NRUntkoZYqmjsGYGAHGJH9gTHKgCNuRuQFj4kBgTOyElcDx48ePHz9+4sSJkydPvvvuu+Pj47du3SqdYSaI/GoDMCb5A2NSOGBMLKHIerMMC42JJdkoyoWWDFJkdQzGxAgwJvkDY5IDRdiOzA07Cx0YBMbETlgJvNjR8WJHx4Gf/OTI4cN9fX0ffPDBtWvX5ubmlpeXRecRFAkwJvkDY1I4YEwsoch6swynGZOirDwGKbI6BmNiBBiT/IExyYEibEfmBoyJA4ExsRNWAs/v2/fC88+3tba+9OKLr7/++ujo6MTEBIwJsBAYk/wp4v4SjElxUGS9WQaMiXOgEvjRj35UHGv8wZgYAcYkf2BMcqAI25G5AWPiQFxkTGRZbg6HNRtDoVAgEMg7azbBSmD3rl27d+3at3dvW2vr0aNHR0ZGrly5cvfu3aWlJdF5BEUCjEn+FHF/CcakOIAxsScbRVl5DEIl0NjY+OkDZmZm7t69u7i46MbgazAmRoAxyR8YkxwownZkbsCYOBAXGZNqv7/M69VsLPN6q/3+vLNmE6wEdj333O5du/bu2dO6fz8Zk/HxcRgTYCFGjEl5eXlTHsCYuBe3GJOnnnoq5/pZXl4OY+JSHLJWThE/AYxDJfC9732PrfF369Yt967xZ5UxOTc2tm5t1ZryijXlFevWVm1raLg6MZH5+DXlFXlk/FesKa84NzZmyaXSAWOSPzAmOVCE7cjcgDFxIC4yJpU+n0eSeqNRtqU3GvVIUqXPZ1EGCw5vTHY991zJGpOPphLPDDXqk+h8FRVGjIm1iP7E1lPE/SW3GBMLKb4vUYUxMQCMSZ5QCXzjG9/4t3/7t3feeefMmTMjIyO/+MUvrl+/nkwml5aW3DXMxCpj0ne8jxmQ4dPD2xoa1q2tGj49nO744dPDFhqTDDeyBBiT/IExyYEibEfmBoyJA3GRMaHhJLIssy2BQKDS52MDTxRFCQaDZV6vR5JkWVYURVVVjyQFg0GPJJV5vR2RiCzL1Hiq9vvj8Tid2BGJkI6hY2ijR5JCoRAdHAwG2U0rfT795CCDwJgQWF3YBmBM8qeI+0swJsUB+/pEZ8RiYEycA5XA1772tePHj/f19Z04cWJoaIhf4++jS5dYy6rS5wuFQqKznIlCGBNia3197fqadMfnbEySyeTW+vrNm37VQIIxcQUwJjlQhO3I3IAxcSAuMiY0wMQjSWQ6FEXxSFJHJOKRJDpAluVAIECiJBgMUnwTjyQ1h8OKotCRHZGIoiiKogQCAZrO0xGJlHm9/bGYqqrxeJxJExIliqI0h8NlXi9dNh6PeySJ/s6nBGBMYEwKDeKY5E8R95fcYkwQxyQzMCZZgTHJEyqBuk2b2Bp/0WiUX+PP/4d/GAgEEomEqqr9sRh77eRMCmdMyInQfJn21jaas7N5Ux3N1qG9OxobaSIPe/HGT7FhM3euTkxsra+nI2nWD/+ibk15xbaGBtq1tb4+mUyqulk/dNnh08O162voyPbWNuOfDsYkf2BMcqAI25G5AWPiQNxlTFRVlWWZRnw0h8OyLDOFkUgkPJJEv9nqA7VBZ5ENob/ZuBJ2QJnXy/8UkR/hT2RqRlXVUCjED3IxC4wJAWNiAzAm+VPE/SUYk+IAxiQrMCZ5QiXwpS996fl9+/a/8EJba2vXyy/za/xppks7nMIZE1VV15RX9HR1t7e21a6vIVHS3tpGw0PImLS3tiWTyasTE7Xra0hh8ANG2DiUzZvqWLu0ORzmB5jQKc3hcDKZpOEnW+vrVd0YFros5UdV1WQyaSr0CYxJ/sCY5EARtiNzA8bEgbjFmPTHYiQ4eqNRGvFR6fP1RqMkPvpjMRp+wieN+ND8zS6YMjaK5uBgMEgDUsq83nxaBjAmBIyJDbjFmIRCIZoTR5PpmNPMCpOehaOI+0swJgZxcv1UYUzsykZulaenq5t6szz6KRW0hY8kunlTHd+/1Qwf0F9WP+ODbclwWYNQCWx8/PHdu3a17N69b+/eg52d/Bp/X/ziFyt9PtZecjg2GJN1a6vIU6iqmkwm15RXXJ2Y0HxHNAhFTWNM+I36kLH6vfrr0zG162u21tfn8KXDmOQPjEkOwJjcB8bEgbjImLB4JWVeryzL7H9JbVDzlI0xYWQ1JlnHmKiqSgNY2K6cgTEhphdnRm+O6ZPofBUVrjAmsiyT+lRVNZFINIfDxpvd7J9w4bDWmKRcH70jEuFX+8q6hjr/XCJy65nDmBjB4fVTtdqYZK1+WeuwVfWzOIzJ5k111JvlN64pr+g73qffwnrgyWSSdaeJ9ta2bQ0NGS6r772zLRkuaxAqgccff5yt8dd54ADfbrl582YgEDCrFEVROGNC8oLMBZ/Wra2iCTL88ez0dGNMdjQ20iiSHY2NGkGmkW5Uf1IaEzo9B1kGY5I/MCY5AGNyHxgTB+IWY0JDS+jv5nCYwrLS/7JBIrIsy7JM0iSRSLBwJJmNCXkQ+pnXxDHhW34U2CzPkGYwJsA2nG9M6B9yzlGBXGdMUq6PrtmYdQ11/QD43MoBxiQrzq+fqtXGJGv1y1qHraqfRWBMqP+siUChGjAmbCPr4m7eVMdOSXlZI8ZEf1mDZDUm1G7pj8Wq/X42hdmxFM6Y7GhsJCHFjzFhZBhjwr4RdgyLP1K7vobUCX+plGNM9HFM2DHkTUzJMhiT/IExyYFVpYCRn5Osha5p3wBT5Dhq1CXGhJazob8psAgbTsIcB62Vw6bkMPHBXnqkjGOiPpAm+rVy+LclNFtHP4bFFDAmwDacb0wqfT727pqnPxYjQcn/e1RVla1dRSPAqSfGVsJiflNRFDq90uejf8L9sRibWGFqoStrjYl+fXQavMb3J7OuoQ5jYpw8jUnm+kk/GfxkBLbmGlWzDPVTv6YbBSbXrMtmBPb1mTorHVmrX9Y6DGPC2NHYuK2hoTkc1vRUjYwxaQ6H2aorNK2D9ZlTXtbgGBP+ssahEshqTAh6SufZUioohTAmVycmaCgHSQoqZ/IgVycmKF4JH8eEpkrRdjachF2ENm6tr29vbes73qcZo6Q+iGNydWKCAsSyESh0zWQy2dPVzaZ66XNrBBiT/IExyQHjfV4XA2MinOI2JsKhQLN5XgTGBNiG841JOn8Rj8fZSDH2kp8Wt6LtdAD1xNhKWOwtNwsOzTQre+2pKIqpQePWGhN6V8/PwQkGg9QF1RyTYQ11GBPj5GlMMtRPVovY4Ed+zTWqnBnqp2ZNNz5sudlJDezrM3VWOrJWv6x12IHGZGpqamhwcGhwcGpqKuds5FAP162tou6uRpFopmxQYsaEJVb3+v5/9t4+LIrzXvjP8l+vp32S4nU9T5OeFgo2/Z22D5Rk6elJIqbndJOmQZMnfbJNQ6ztaVOaFRMTjdklRk1MT5ZEAZF3VDAKRNSgyBoqbyLEt2xcARVB1mXxBRRYFhCQ1/n98ZW748zsMrs7u/Oy3881lxe7zs7ee8/NMPdnv/f3W2miJ/7kPCzjtWRj/5dHyhiAHuBpTCiulVmSQihjQl99ExMVnaTT0YN3SK0c0udgSUgFHHIiWltaYJkV+A4wHcsSEpJ0OnieXeYmgqtWDkWLTAHz0trSQt5u8aI4jwoSozHxHTQmXvDPK/4GxbF8+XL+f054GpOwsDCxP5ac8OgUsEFjwpOFkZG+x5puQGOCBAr5GhOKolKMRgjwhptvmFIyJpOMmRjswKiZBT8vjIz0boG9sMYkZK4+OqMIFyMOzn0NdTSYG1puAAAgAElEQVQm/PGTMaEoKj8vj4SZQOcvjIxk7MxnfJJabyFzxew9aiEltDHhOfzcjGEJGhNRauVA+k/4GeIFyH/xWZUDU99kg4GiqCSdjkyYXR2W56oc+mH5M68xWbt2LXGFED/l9Vq2ACCUMfEfjJVTEDAS4DagMfEdNCZecJ+wf9IkhUd/TngaE0x04hG+5nJHY8IDoVakozEBsFZOAJC+MXG16kGv18eq1XALHkKrhMXYjT0jZdfMghRFZL1erFotYoxJyFx9dPjUJF8mI9cS5bqGOoXGxBP8tCoHqufk5+WRQCeKx3nhHJ8hczXdzGYzhHJ4WotNcGNCzTf8KLdjGI0JQKIDyEbWVvDMY0LmyYyEJpyH5Z/HxIvpNx9jQtajeXqNDTzSNyYxUdEkdwmspWJUFw4AaEx8B42JF6AxuQsaE39ATkFNTc3U1NTU1NT09PTMzMzMzAyfOww0JoEEjQmAxiQASN+Y6PV6zm8j6ZMuj2JM3NTMomj5I/i3UEBjQloLP1it1li1muRags87bw11Co2JJ/hoTPiMT1c11yjPxyflVa5ZAW8v5x1+fMYwGhOKomDJDFEkkIiERHbwNCbwEJZyzHtY/sbE03wWlOerciSO9I0JfTUN3Z4EEjQmvoPGxAvQmNwFjYk/IKegoqJiYGBgYGDA4XAMDw+Pjo5OTk5OT0+7fzkak0CCxgRAYxIApG9MHA4H5EQgEd35eXlQR5wkIiGmgFEJi/71PkDfE/JEOBwOmMTSs054NHnzhzGhKApWCZG5MUlwO28NdXgto2IXrGDytD1oTOZl3vFptVohzyU1lz6crFWh+wXA1UiGUw9DlLFmhw/CGhP3w4/PGBZqfMramKQYjYxysPRKJe6NCQgRyG2RbDCkGI1Etbg57LzGhHFY/p+FQmMSlKAx8R00Jl6AxuQuaEz8ATkFpaWlNputq6uru7u7t7d3YGBgbGxscnLS/X0GGpNAgsYEQGMSAKRvTKh764aEqFQajQYmZvCMVqulp1QglbCgQAm93BVFK25FauWEzJUDJw/plU34IKAxoddHBxNEqqKQFBh8aqhDDtH8vDyYqcJLPF3KQaEx4Yf78QnqhAxCUnMNEqC4GZ/smm6QtYdRHIoPAt5ezjv8+IxhocanrI0J24lA5VeoOEsv+0r2h7ImJFcoKR68NH4J2dnNYRmVaylanVrOw3oEGpMgBI2J76Ax8YKgMCbPPP/b/1rxBtkudVxm74zGxB+QU7Bly5ba2tq6urrjx49bLJb29vaBgYHR0dGZmRk3L0djEkjQmABoTAKALIyJxBHQmNDro1MUBQlW4OdYtRqmpnxqqFP3VrH1OiM1GhNlIODt5bzDj88YpgQanwqoLqwYoAf+9Nyjx3cmNhb+ranota9KV7V8/s7V+pS+k1vHW7dPXCicatsll22i8S32PPbO0ZdFb5iktsmvUziNiegNk9F25+jLaEw8BY3JXdCY+ANyCt5///39+/cfOHCgoqKisbHRYrH09vYODw+jMZEOaEyAkcnbzbda2JvY7VIUaEx8R8HzJTQmykCpt5doTKQD9MC7L/2AcwqNG2648d/QmLgHjcld0Jj4A3IKVq1alZ2VlZOdXbhzZ0VFxfHjx7u7ux0Ox/T0tJtbDVkYE6vVSo+rZyyT9gh2/khqrsSj18fkDxoTJGCgMfEdBc+X0JgoA6XeXqIxkQ5oTHDDTagNjYl70JjcBY2JPyCnYGVSUsbWrRlbt+bn5ZWXl9fX19vt9oGBgampKbkbk1i1WqvVQoRwTXW1d1G+AL2QJ0Go4sHzgsYECRhoTHxHwfMlNCbKQKm3l2hMpAMaE9xwE2pDY+IeNCZ3QWPiD8gp0L32WuqWLWmpqTAJr62ttdlsyjAm7IKFXoPGBAkS0Jj4joLnS2hMlIFSby8FNCY2m23jxo0bN2602WxeN0ORg4cnaExww02oDY2Je9CY3AWNiT+gGxPIZK48Y6LRaDiLXNAzzJHaBFBfA8qIkgU4ZN0N2QEKH0A+fzAmpH4BWfVDL5QAOzPewuseCHJjgnlMAgAaE99R8HwJjYkyUOrtpaxr5SgMNCa44SbUhsbEPWhM7oLGxB+4MiY1NTWKMSYOhwMkhUajIRIEqhiCRrFarVD0EdQJeBB6OAmJIgEh4nA4oASpRqMh/wsvtFqtpFCiRqPRarVwtMTERK1Wy3gLr3sgyI0J1soJAGhMfEfB8yU0JspAqbeXaEykAxoT3HATakNj4h40JndBY+IPgsGYADXV1bFqdYhKBXlMiNeg70BfXOPKmJAnIWAEbAv9hSlG44LQUKvVSi+vCDv7uH4HjQmAxiQAoDHxHQXPl9CYKAOl3l6iMZEO0AOv//bH1tIXraUvXvlMa9//+2vlywaq/jpUoxtveONO46qJpjdxE3a7U/PHO0dfZm71r4reMG8+C1ed3XHTUs6dOUWD1D64142ctleJ/QvtMWhMhAGNiegEjzEB9Ho9iAz2uhhPjQk1lyGF8UJY0QP/0jcIaUFj4jtoTAIAGhPfUfB8CY2JMlDq7aWCjUlMVHREWDhsyxISuu12ni9sbWmJCAsXqhn8gR546qmn4A5za3p64c6dQXjfEmA4p+VyjFCgKGqqbRf7s0w0vcm5M6eMmOk7F+A2u0cWjRQKNCbCgMZEdILNmFBz1mNBaOi8MSZkCY8XMSbkf928haegMQHQmAQANCa+g8bEf6AxEQSl3l4KaEwsFssvn3zyl08+abFYvG6GgIMnIizcVGmiKKrbbk/S6RYvimPs0G23R4SFt7YwE3s1NTahMQke0JhIWUbIopFCgcZEGNCYiE4wGBO9Xk/ylUAqVofDAV4Dnnc4HCSPCXlVrFqdmJgIqUkgqys1l8fEarVarVbOPCZms5m4GNgBpInVas3Py0NjIghoTAIAGhPfQWPiP9CYCIJSby8VXF2YGBPKddhIU2MT55OcOyfpdDFR0UI1jw0aE1FAYyJlGSGLRgoFGhNhQGMiOkFiTEhNnFi1mkSOgDRh1MohrzKbzZD3BAyIm1o5YEk0Gg1nrRyyJCc/L4/xFl73QJAbEyQAoDHxHTQm/gONiSAo9fYyGIxJa0vLsoSEJJ2OmlMnSTod/C89xiTFaIQlPIsXxRFj0trSAg8jwsJjoqKTDQaKonKzc2DJz9L4JfwX+8wLGhNRQGMiZRkhi0YKBRoTYUBjIjrBYEwUAxoTJGCgMfEdNCb+A42JICj19lLZxoRsMVHRTqeTmosfyc3OgYcRYeEQZpKk0xH9UVpcQoxJTFR0aXEJRVGmShMEmORm5yxeFAd75mbnLI0XLGYTjYkriKJavCiOhAU5nc5kg4GoK/bqKoqiOFddMXBjTEqLS5YlJDAOyIhLIs+QvDlL45dwxi4FADQmsgaNiTCgMREdNCYyAo0JEjDQmPgOGhP/gcZEEJR6e6lsY0KPMYE8JowVNzDdZSQ0Iftw7kwcCkVRTqczIixcqDATNCauSDEaiaIiHW6qNCUbDN12u9PpTDEaiRSjwxYc1L35a5bGLzm7+0+ujMnS+CWM80tf6sV4Bn5wOp3gd4TvBR6gMZE1aEyEAY2J6KAxkRFoTJCAgcbEd9CY+A80JoKg1NvLYMj8Ss1NkpsamzglCCzPIU/S94mJis7NzqHmwhyoe0NXIHpl3igGnqAx4QOnBHH1vKudyZMRYeHHchM4jQks4IqJiqaXPpjXmJAnhRoVHoHGRNagMREGNCaig8ZERqAxAUYmbzffajlqq9l9oYS+id0uRRF4Y7JYcURHR8NHi46OFrstAhMWFhZsxkR5J3Hx3AcMCwsTuyECQ371fDcmUqsuTJ/BQjCIK2MCc2N2jAk1twaHXp+YHmMiLGhM3OMmloRxBgkkZw2cQfJC2Jluvi7viGMYk2SDIUmng3ekH3DeGJMUo5FdmCkwoDGRNYvRmAgCGhPRQWMiI9CYAFgrJwAE3pgg8iUYjAkiXxRmTEBt0KsLcxoTiqKWxi+BGTXMeOkxJskGQ2lxCVmaAfNhmJx32+0QgSII0ANoTDhJNhhAbXB2+LKEBEbCESAiLDzFaITTSt+HnHc3MSYxUdGmShNEJ9GDR9gbMSZko9uZQILGRNagMREGNCaig8ZERsjLmAwODtb7hx3lO2I3Psbe/PR29fX1NptN7O4MNGhMEP6gMUGkjJKMCcnESY8QYZQZJoEJ3Xb7soQE2DnZYIB8rqZKE0yzIcwECuVQtESkMCEXqsHQA2hMXAF+iqyTAkCFLF4Ux2ko6Kty4NTDMJjXmOzZspKEloBNIwecd1UOPW9OgEFjImvQmAhDPRoTsalHYyIfZGFMBgcHN2zYwAjaVwBhYWFvvPFG8KgTNCYIf9CYIFJGScbERyC4gMzDXa37EBDoATQm7qFXMnI6nUvjlyyNX0JOEykRTdbd0POY0O2Ge2Oy5FePMQJJiGrhk8eE5M3xe3fcCxoTWYPGRBjQmIiOHI2J4Gue5QLREJI1JuXl5ffff7//b4DFJC0tTdxODgxoTBD+oDFBpMxiH4yJzWbbuHHjxo0bvdDlEjQmkPqEhDOQ6sL+A3oAjYl76Gl6GbqEjXcxJpd3xNFL5MBIgAgjnsaE5M0R9rPPCxoTWbMYjYkgoDERHTkaE0SaxqSwsJC0ECIy/LdMJsBs2LCBnkpw+fLlIvZzYAiAMRH7rHKzfPly+HS+H4HB8uXLhWumAA374Q9/uCQ+/oXnn//diy8mvPTSn5Yvfy0xceWKFWvXrEk2GD7ctGnzJ59s3bo1Py9vV1FRcXHxvn37yj//vKKi4siRI1VVVdXV1bW1tXW1tXV1dVeuXFGeMbFYLOKeL058H5+SJS0tjX7uFoSGCjU+z549q5jqwr7T1NgE9WVhXY+/q59AD6AxYQPZeSmKam1pWRq/BOQFVBp2ny4Elk112+2w6oozj8mhLVqwJGRC/vc//+yV5/+Dfpxkg4FUSnJjTNh5cwIMGhNZg8ZEGOrRmIhNvXyMSWFhIT3gYtGiRY8//vijjz4aFRX1ox/96Ic//GGkax760XdDf7yAsf2v/+9/u3mJlJGgMSkvLyd3ukqNwqBH0CjygkwnAMZEmvi++s+V2xV9zDAa9khMTOKrr65csWLNW28Z1q59f8OGzR9/vDUtbUdBwe5duw6Wl1cfPdrQ0PC12dx28WJnZ+e1a9du9vY6HI6RkZGxsbGJiYnp6emZ6WkyVAL5WQJgTKSJglen1t9bEvjB73xHvuOT8YmUNw75g8bEFaZKE6SSoSeOITKLvgyH8UL3tXKouTU+EWHhmUmPkgl5RFj44fy19ONAfArszIgcIc/Q8+Yk6XQkRCWQoDGRNWhMhAGNiejIyJjQmZ2dHRsbGxgYsFgstbW1hTt3ZmdlpaWmpm7ZAjaBsem2J7FLq7y0exnnzrLY4M5DIsZkcHCQqASLxSJKGwKDxWIhn/TMmTNTU1MzMzOi3Iv7GzQmvh8BjYn/QGMidkOEB42JIkFjIgoTTW+y5+RTbbvEbpc3oDGRNWhMhAGNiejI3ZicO3eurq5uV1FRXm7u1vT09LS0tNRU9rZix0q2Mfn9nmWcO0t/S09LS09L25aRkZeb+/nnn587d66rq0vEOw9yE6/U6BI65Ffm2WefHRsbm5ycnJ6eVp40QWPi+xHkaky2b4cZaU1NTaNUZ6RoTMRuiPDwNSZyGJ+MT6S8ccgfNCaigMZEyjJCFo0UCjQmwoDGRHTka0zGx8cdDkdzc/OxY8eK9+zZXlCQlZmZuW3btowM9ray8A22MXm5+A+cO8tiy9y2LSc7e3tBwcGDB5ubm+12+/j4+PT0tL97nhNISRsWFibKuwcekhKytbW1v79/aGgI7s7FbpeQcM5Iv/jiCzQm/I8gdWPyyCMcM9L09HlnpLdv3xZ9Rso5Pm/fvo3GRL4wjcmDD0phfFosll8++eQvn3zSi/BJNCYUGhORQGMiZRkhi0YKBRoTYUBjIjoyNSYURd25c2doaKi9vf2rr746fPjw/v37S0tKSoqLObe1nxnYxuQPZX92tb8str2ffbZ///66urr29vYbN27cuXNHlEm7zWZT8DWKE5K0ZceOHV1dXb29vaOjoxMTE0qKNEFj4vsRpG9M/vbqq68nJb29erXhnXc+2LjR/Yz0+vXraExEJ6iMiRTGpyDVhRE0JgEGjYmUZYQsGikUaEyEAY2J6MjXmExMTIyMjNhstvPnzx87duzo0aMmk6nSBe+Vb2Qbk/868FdX+8uCI0eOHD169PTp0zabra+vb2JiYmZmJgA9zyAIv0Yjkuill15qbGy0WCzXrl0bGBiYnJwU5RT4AzQmvh+Bgeh/xBkNe/SRR17761/fWLny7TVrDHr9pvff3/zJJxlbt+7cvn3Pp5+iMZEmQWVMpDA+0ZgIAhqTAIPGRMoyQhaNFAo0JsKAxkR05GtM4C7Z4XD09vY2NDQ88fjjcFvz/e9//9VXX227l7SGDLYxWXHkDfo+jz/22JrVqxkvfPXVV5/59a/bpMelS5fa29svX7589epVuEcUK5tGEBoTau66/MILL5hMpoaGho6Ojhs3bkBaE7GbJgx8jAkiax595BHd3/5Gn5FumZuRFu/Zc7C8vLam5nhDw9dff9128WLn5ctyNCaIfHnwwQelMD59MSY2m20DjfXr1xsMhtWrV//5z39++eWXl8THP/30008/5S8iIyPZvfrtb3/bb2/oDnKHicYkMKAxkbKMkEUjhUJmxkSv1y8IDQ1RqWLV6prqavK82WyOVavhjwH7VWazmfN5AZGXMampribdFatW7ysrM5vN0LEhKtWC0FCtVmu1WsnO5L9i1Wqz2UyOk5+Xp9FoGAfXaDSkuhh9z1i12k8fB5CvMZmZmZmamhodHR0aGor52c+eW7r01KlTPT09ZWVln3zySc+95JzOZxuTN46upu/zs+jobz/wAOOF337ggZ9FR/dIkt7e3t7e3oGBAVgSIlZ0QzAbk9/85jdFhYV79+5tampqbW2Fc6GMMBM0JopH/cgjutdee+P1199Zs+Zdg2HTBx+kbt6cmZFRtHNncXHxoYMHyYz0UlsbzEhv3byJxgQJDA89+KAUxqcvxoTBzMzM8PBwT0/PiRMnKisrC/Lz09PSXBX483176qmn2L0aGRkpYo2/tNRUNCaBAY2JlGWELBopFHIyJilG48LISJjJ7ysrC1GpYPZutVoXhIayZ+mEmupqtjGxWq3kCAwR4AUyMiYOhyNEpUoxGh0Oh8Ph2FdWBhvpoprqaq1WuyA0FJwU+S+r1arVahdGRpJDgXYhboU8uSA0lPGmnE8Ki3yNCUVR5HY5RKUqLS2dcE1Ry262MVld9w59n8iIiBCVqrSkhDxTWlISolJFRkS4ObKITE5OTk5Oil7gNpiNydNPP52Vmbm9oKCiouL48eN2ux1+ZcRunQCgMVE8sWr1Sp3urTfeMLzzznvvvvvR3/+enpaWlZlZVFhYUlx8+NChutrapsbGs2fPtl+6ZO3svHHjBhoTJGA89NBDUhifg4ODx+rrj9XXDw4O+jhoiTE5efKkyWTaXlCQsXWrqwJ/vm9PP/00u1cjIyNFrPG3NT19W0bGrqIiKdT4UzZoTKQsI2TRSKGQkzFZEBqan5dHHmq1Wghw0Gq1iYmJbl7IaUzgefghRKWiR6x4gYyMCfSGw+GgP0k3JoBGowE5Qv8vsC3QVxC5syA0VK/X01+4MDIyRKXaV1ZGngE5FbAwHzkaEwJ0u5vRuPtCCduYrDlmoO+zIDQ0Vq2mh/+A6vK3tJI7QW1MnnoqY+vW3Jycffv2VVdXd3Z23rp1SxkLc9CYKJ7Y2NjXk5JWv/mmQa9fv27dRx9+uDUtLTsra1dRUWlJyeFDh+rr6r5sarJYLPQZ6eDgIBoTJAA89NBD8h2fnMzMzNy+ffvWrVtms7m2trakuHh7QUFBfn5+Xp4/tiXx8exeffjhh/30dvNuBfn5Bfn5O3fsKCsrM5lMFy5cuHr1qog1/pQNGhMpywhZNFIo5GRMGF4jPy8PZv4hKpVWq4U5uVarZb8QHEFiYiLsQ2b4EGMCT8LGCJfgj4yMicPhWBAaqtFo6B+WbUyg08xmsytjkpiYqNVqYZ0U/YUwXaevwUlMTASN4o+PQ1CGMXE4HDCYNRoNZ9wTH2MCxoqEUMFZg9+XAH0MeRLMxuSpp55KT0vblpGxZ/fuQ4cOnT9//urVq3fu3BG7dQLAmJFOTk6iMVEY//bzn7+5atXat99+791339+4MeWjj7ZlZOTm5OzetWvvZ5+ZKiuP1def+PLLc+fOdbS3265c6enpuTk3Ix0fH5+cnJSOMYHxicZESXz3u9+V7/h0NWhHR0f7+/tbWlqamprKy8s/Ky31XzW9377wArtX//Vf/1XEAn+lJSV7P/vs8OHDotf4UzxoTKQsI2TRSKGQkzFZEBpKj1yAOSFM7GH+b7VaY9VqdrwJ7APrUKxW68LISFjCQyb/QRVjQlGU2WwGhZGYmAjBJmxjQlEUTLNdrcqB0wHxI/TzQqbr0KX06bqPS5/cowxjApBEM/SgKoCnMaEoSqPRwO9CitEI/oUdW4TQCXJjkpaamrF166e7dpWXlzc3N3d3d4+Pj0vh7txH2DPSiYmJ27dvDw4ODvT39/T02K5c6ejoaG5uNn/1VUNDg6my8mB5efGePfl5eVmZmZs//njT+++vf+89w9q1b69Z8+aqVStXrEjS6XR/+9vfXn018dVXE1999a9/+Yt0tgcffJBz2ubFoR595BHOQz36yCMifkDo87+9+qrub3/TvfbayhUr3ly1avWbbxrWrl3/3nub3n9/88cfZ2Vm5uflFe/Zs6+szFRZ2dDQcPLEiebm5o6ODpiR3rp1SyIz0mAbn4+4GFTxzz4r1Gh/BMen/wftxMTEyMjI1atXOzo6zGbzyZMnT/iNP//5z+yzHBMT4793nJeTJ0+eOnXKYrFcvHixp6fH6XS6v8NEvAaNiZRlhCwaKRRyMiZ6vX5hZCTMumFOTibnZB64r6yMvfSAsSonxWiEfYLWmAD5eXmwUoMRSEKgGxOS+RUiU/Lz8kg/MxaAkOk6xPuQnK++d7J7lGRMAL1ez457mteYkNEOvwsOh2NhZCQk9/X3KZA7QW5MIPl/UWEhpLKDhdkKuAV0NSN1Op2OgYHenh6bzdbZ2dna0vL11183Hj9e9cUXhw8d+qy0dMf27bk5OWmpqR/9/e+bPvjgvXffTTYY3l6zZvWqVW+uWvX6ypUrV6xYuWLFSp0uSadL0ulWSGN76KGHOGekXhwqNjaW81CxsbGifDTo55U6HfT86ytXvvH666tXrXp7zRr922+/9+67mz744KO//z0tNTU3J2fH9u2flZZ+vn9/1RdfNB4/furkydaWls7OTpvN1tvT09fX53Q6pTAjDbbxGatWcw6q5597TqjRHqtW4/j0N1NTU+Pj4/39/devX+/s7Lx06dKlS5f8VFBvxYoVnFchP70dH6DG35UrV0Sv8ad40JhIWUbIopFCISdjQlEUWVkDs3TI2EqfVcJ0EaaasJnNZoYxIXYgyI0JAIkz2MaETLDJf5HMJtRczlf2gibS1fADRP1AoAQjFEVwlGdMKK6RyceYEJkFy6/IQzQm7kFjQjcmkPxfAbeAnDNSKE3lcDhu3bxpt9utnZ0Xzp+3WCwnvvyy+ujRIybTvn37Pt21a0dBQea2bZs/+STlo482ffDB+xs3rktONrzzjv7tt99es2bNW2+teeut1W++uXrVKuls//Iv/8I5I/XiUP/+i19wHurff/ELMT/jm29Cz7+9Zs3at982vPPOuuTk9evWbfrgg5SPPtr8ySeZ27btKCj4dNeuffv2HTp4sPro0RNffvnVmTMXzp+3dnba7fZbN2/29/cPDQ2Njo6KPiMNtvH5CxeDSvv//p9Qo/0XOD65ELBWDoxbSLszPj5++/btYX9iMBjYZ/mJJ57w65vyARLNwAlSwN9KaYLGRMoyQhaNFAqZGRMCJONgT8UxxsRTQIiwjUliYiL0EvkvUmQHVuIQSwXPwwIQelcvjIzUaDQkAoiRuFdwlGFM9Ho9DEWr1QqngLGOZl5jQv8VSDEaGYl7/Cqt5A4aE3a5RAXcBdJnpDPT01NTUxMTE2NjY2RG2m23X7FaL1640NzcfPLkydqamqovvvj8wIHiPXuKCgtzsrPT09I2f/LJRx9+uOmDDzasX78uOfldg8Gg1xvWrtW//fY7a9asfftt6Wzf+973OGekXhzq8cce4zzU4489JuIHfGfNGv3bbxvWrjXo9ckGw7rk5A3r13+wceNHH364+ZNP0tPScrKziwoLi/fs+fzAgcOHDtXW1Jw8edJsNl+8cOGK1dpNm5GOjY2Nj49PTU3NTE9DoS5xjUkwjE9Xg+r3v/udUKMdxycnwhoTak6aTE1NQbU7/1XTW7duHfssx8XF+e8d+SCRGn+KB42JlGWELBopFLI0Jmazmb4SBFbrQK3cWLWaXWaYnsfEbDaTUsR0YwIzyWDI/Gq1WlOMRljcZDabNRqNRqOhGxOYq5POof8XzMATExPpy3Coe/UKma5D7hKSVoakj/ETijEmkGIGAqnYmV/mNSaw2Ap+BplFRrW/pZXcQWOibGMyOztLZqTj4+Mjw8NOp7Ovr+/atWs2m+1SW9uF8+e/OnOmoaGhtqbmcEXFvrKy4uLindu352RlZWZkpG7evPnjj43//d8fbtq06YMPPti48f2NGzdu2LBh/foN69evf+89iWxh3/8+54zUi0MtjovjPNTiuDixPh309sYNG97fuPGDjRs3vf/+h5s2Gf/7vz82GlM3b87MyMjJytq5fXtxcfG+srLDFRVVX3zR0NDw1ZkzFovlUlubzWa7du1aX1+fY2BgZHh4fHz8zp07EjEmQTI+XQ2q5cuWCVDhAp8AACAASURBVDXacXxyIrgxCRgbNmzgOMv33iFrNBr2HaZer+csB4HICDQmUpYRsmikUMjMmMDlnl3RFiq20L9OpwOWBOId2LVyqLm5PVgV7xomI2MC1Vigu6C6kMPhAKlEuler1ZK5OiNCh108mJpbwgN118h0naIoSJICP8eq1ZxnRyiUYUzmhU/mV8Q70JgEgzGBhQ/j4+MjIyNDQ0P9/f09PT3d3d2XL19uu3jRYrGcPHGisaHhH1VVhw4e/Hz//uLi4qKdO7fn5+dkZWVlZm5NT0/dvBlmp5+kpHxsNKZ89JGktogf/IBzRurFoX71n//Jeahf/ed/ivsZPzYaP0lJ2fzxx5s/+SR18+at6enbMjJysrK25+cX7dxZXFz8+f79hw4e/EdVVV1t7ckTJywWy/nW1suXL3d3d/f09PT39zscjpGRkfHx8Ym50q0SMSaKH5+uBtVfX31VqNGO45MTZRuTWLWaHWAOpRsD11DED6AxkbKMkEUjhUJmxkSyyMiYKBU0JoiPoDEJKmNy+/bt4aGhgf7+nhs3rl27Zu3s7Ghvb2lpOX3q1JdNTbU1NZWHDx8sLy/bu3f3rl1FhYXb8/Pz8/Kys7IyMzK2ZWRsTUtLT0tLT0tLS02FOapEtsiICM4ZqReHevqppzgP9fRTT4n4AdNSU6Hnt6albU1Pz8zIyM7Kys3J2Z6fX1RYuHvXrrK9ew+Wl1cePlxbU9Nw7NjpU6daWlouXrhg7ey8du1az40bA/39pBCJZI2JUsenq0Gle+01oUY7jk9OlG1M2F/mQXw0/Ts8RI6gMZGyjJBFI4UCjYkwoDERHTQmiI8E0phEhIU3NTaRh06nM9lgiImKjggLXxq/pLWlxd8NICjemFCs5Jqw8GF0dHRkZMThcNy8ebPnxo2uri5rZ+fFixctFstXZ840Hj9eU1NTVVV1+NChz/fvhxUQxXv27CoqKtyxY+f27TsKCgry82GD8DpBtp/8+Me/feEFxpPP/PrXkEJ7cVzcN//H/0hPS4PnE//61xCVijyE7eGHH+ackXrRmCXx8ZyHWhIfz7Ply155JTwsjGfLeW6k23cUFOzYvr1wx45dRUW7d+2ClQ6f799/+NChqqqqmpqaxuPH4Qv8ixcvdrS3d3V19dy4cfPmTYfDAWk1IRnBtHi6RF7j0/fB6WZQrV692osmcY529vgM2OCU8vgcHBw8Vl9/rL5+cHBQuMEbCPgYEwgnoS8Y12q1UA4y0M1FBAWNiZRlhCwaKRRoTIQBjYnooDFBfCTAxsRUaSIPTZWmZIOh2253Op0pRmNMVLTT6fR3G4AgNCZQ4mFsbAxquPb19d3s7e3u7rZdudJ+6VJLS8vZs2dPnjhxrL6+tqbmC5Op4uDBg+Xl+8rKyvbuLSkuLt6zZ8+nn+7etWtXUdGuoqKiwkIBt4gf/OBb3/wm48lvffObET/4QVFhYVZm5re++c34Z5+F5//3//pff/rjHxk7/+hHP+KckXrRmOefe47zUM8/9xzPlpMn+bSc/wY9v3vXrt27dhXv2VNSXPxZaem+srKD5eUVBw9+YTLV1tQcq68/eeLEmdOnW1pa2i9d6uzs7O7uvtnbC3Vbh4eGxsbGpGlMJDs+fR+cbgaV/p13vGgS52hnj89ADk7ljU/R4WNMSAUDWAkOSdzy8/IYNQ0Q2YHGRMoyQhaNFAo0JsKAxkR00JggPiKiMWH/Lz0Cxa8EmzGhL3wYHR0dHhpyDAxAtoirV69aOzvbLl68cP782bNnT508eeLLLxuOHas+evQfVVVHTCZTZeXhQ4cOlpcfLC///MCBz/fvh+3Avn1CbQ9+5zshKtWat94iz6x5660QlerB73wHHr6WmBiiUmVnZr7w/PMLIyPZR/jJj3/MOSP1ojHaF1/kPJT2xRf5tDw7MxNWAfBsOc+NdPvnBw6Uf/75wfLyw4cOHa6oOGIy/aOqqvro0YZjx058+eWpkyfPnj3b0tLSdvGitbOzq6vrboaIgYHhoSFY8jAJpS7EnpHKZXz6PjjdDKr3N270okmco509PgM2OBU5PkWHpzGhKEqj0UC1gRSjUaPRQIo9RsFBRF6gMZGyjJBFI4UCjYkwoDERHTQmiI9IxJi0trREhIUHbGFOMBgTij4pnZ6GhQ937tyBbBFOpxPWPvT29HR3d1s7Ozs6Oi5euHDu3LmzZ8+eOX36xJdfNjU2NjQ0wLf6NTU11UePHj169B9VVf+oEpj/+a1vPfzww48+8gh5ZnFc3EMPPvg/v/Ut8szDDz/88MMPh6hUmdu2sY8Q9X/+D+eM1IvGvPLKK5yHeuWVV1y1/OGHHybPPPub3zz04IMhKhXPlvMHev7o0aPVR4/W1NTU1tTU19U1NDQ0NTae+PLLM6dPnz179ty5cxcvXLjU1mbt7Ozu7r5+/Tqsd3A6nbdv3x4dHYUqJJAkQvTpqCzGp++Ds6qq6pWEBM5B9UlKihdN4hztryQkcLY8MIOzSonjU1zmNSakQAGUa3Q4HAsjI/eVlYExgbKPiExBYyJlGSGLRgoFGhNhQGMiOmhMEB+RiDFZlpCwLCHB3w0guDIme/bsefSRR0iha0Z5LNnB/hofarjevn17aGhocHCwv7//5s2b169ft9lsV6zWjvb2C+fPtzQ3nz179qszZ06fOnXyxIkvm5oajx9vbGiA2eld6uoE3EJUqo0bNoSoVHm5ufV1dRWHDoWoVKvfeitEpSL75OXmhqhUS5cs4TxCdHQ054zUi8YsX76c81DLly930/ItmzczWg6fZd6We7DV19fX1x+rr284dqyxoaHx+PGmxsaTJ06cPnXqqzNnzp4929LcfOH8+Y729suXL9tstuvXr/fcuNHf3z84ODg0NHT79m1Y8gBLYKTwBb4sxqfvg7O+rm75H/7AOajSUlO9aBLnaF/+hz+IOTilOj4VnMekprqa5CuBypjkIRoTuYPGRMoyQhaNFAo0JsKAxkR00JggPiK6MXE6ncsSEhYvigtYEhPKhTFpaGgIUak+/PDDgYEBh8Oxr6xMUcZkZgYWPpBJ6fDQ0ODgoGNg4ObNmzdu3Lh27ZrNZuvs7Oxob29ra7tw/nxrS0tzc7PFYvn666/NZrPZbP7qzJmvzpw5c/q0sFuISnXm9Ol/+/nPX/i///fM6dMrk5L+7ec//3TXrhCVqramBvZZmZQUolJ971/+hfMIjzzyCOeM1IvGvPqXv3Ae6tW//MVNyzW/+tWZ06eTDYYf/+u/wvNZmZl8Wu7RBv1v/uors9n89ddfWyyW5ubm1paWC+fPt7W1dbS3d3Z22my2brv9xo0bN2/ehOkoWe9w586duxkiJGhMpDo+fR+cZ06f/ouLQZWTk+NFkzhH+19Y4zPAg1Oa41PBtXIgtAR+TjEaQ1QqvV4PDxkFdBDZgcZEyjJCFo0UCjQmwoDGRHTQmAjCsoSE3OwcxpOlxSVL45cI9RbeAWtV/PoW4hoTp9O5NH7J0vglgdQllAtjkpubG6JS3bhxQzFx4LM0yNf4UJQEUmwODw0NDQ05HI6+vr6bN29C2ohuu9125Urn5cuXL1/uaG/vaG+/1NbW1tZ28eLFixcuXLxw4cL58wJuO7ZvD1GpLpw/n5aa+sD99588ceL73/teWmoqZDTcsX37hfPnT544EaJSwQ5/+fOf2QeJVas5Z6RetEen03EeSqfTuWo5/PCPqqqf/uQn72/ceOH8eWgtn5Z7tEH/X7x4sa2t7VJbW/ulS/CNfefly7YrV7rt9qtXr/b09PT29PT19TkcDjIdhW/vOYu2SsGYSHZ8CjI43QyqwsJCL1rFOdoZ4zPwg1Oa41PBxiQ/L49UEYacr1arFR4uCA3Nz8sLfJsRoUBjImUZIYtGCoVsjMmC0FC41i8IDYXEToDVatVqtfBfCyMjiVd2OBwajYaRJVuv18OeGo2G5IJyOBzkCOTlniIvY8LuNMgozt4g1pFE5kMScrJkVFLMa0w6Ojo0v/oVe6gAaEyApfFLYqKi+TwZYJoam5RtTETRJZTrGJNvP/DAf/7Hf3R2dga4Pf7jnknp9PQ0be0DTEpHhoedTick2rx182ZPT8/169e7u7u7urpgKYS1sxNmp5cvX+7o6IA5qoBbUWHhA/ffDz8/cP/9Tzz+OHkYolIVFRZ2tLf/5plnfvPMMx3t7R9u2gTf7TMO8vOf/5xzRupFe1YmJXEeamVSErvlISoV/Bz2/e8/8fjjISqV+auv4IN8uGkTn5Z7vHV0dHR0wCzU2tl5xWq12WxdXV2QFaKnp+fWzZu3bt1yDAw4nU6y2GF8fPyfJUimp2dmZqCqd0RYeExUdLJBtHg9nuMzIiy8qbEx8ONTkMHZ0d6e5GJQ7d6924tWcY72pHvHpziDU7jxKZTOU7AxQRQMGhMpywhZNFIoZGNMSGRdTXX1wshIrVZLUZTZbF4QGqrVaslMHmQKzP8ZxoQUHgOZAkegKCoxMTFWrbZarXA072y0jIyJq04DoJfYD0GygMVn7CMR5jUm6kcf1b74InzzUFNdzTjRaEyAxYviGJP5brsdphNCvYV3KNuY5GbnRISFB16XUK7zmBw+fDgyIiJEpUpMTFRMrQFXX+PDvHR0dHRkZGRo7sv8/v5+SB7R29PTc+Mu1+a4SqNbIHJycr79wAPws8FgCFGpVuh08DBEpcrJySkpKQlRqVpbW+HJ8LCwuEWLGAf5xS9+wTkj9aI9b775Jueh3nzzTTctNxqNISrVKwkJpJEGg4FPy3ly9V7gdFy/fv3GjRs9N2709vTAGof+/n746n5oaGhkZAQWO8C5Jgk1YToaERZuqqycnZ1tamxavCguSaeT8viMCAs/+o9/BH58CjI4u7u731y1inNQle3d60WrOEf7m6tWuWq5vwdntx/GJxoTNCbBDBoTKcsIWTRSKORnTCjajD1WrdZoNOyd95WVWa1WxsQ+Vq0maoD+X/Qj6/X6WLXai+bJyJi46jTAlTGh5mIda6qrZWpMQlSqMtfLWdGYADFR0RDsQJ5JNhhAo5BncrNz4FvZpfFLuu12iqJaW1pioqKXJSREhIUvXhQHq3jgO1tSJdfpdCYbDCBfknQ6sAOw1iZJp4Pn6V/wLl4UR18fBMaEHCHFaKRYS3VIiZnS4hL2AeclwMbE/SaRWjl5eXkLIyMXhIaCYJU7zLUPd6eld+elUJ1kdHQUvs8fGhqCMiUOhwMCT4C+vr6+vr5bNG4KxJbNm38QHg4/d3R0hKhUZ86cgYfffuCBLZs3f/uBB9577z2y/759+0JUqu3bt9MP8thjj3HOSL1oz5o1azgPtWbNGjcth9ZWV1fDzz+Ljn595Uo+LefJrXvp6+sjp8YxMACnC760HxkeHhkZGR0dHR8fh+kozEUZ01EwJjBCTJUmEe0wn/EZERZeU10d+PEpyOC86XpQlX/+uRet4hztjPEZyMF50w/jU6j1YmhMEDmCxkTKMkIWjRQKGRuTecuGMSb2ISoVCSuwWq1wBDgIWfEIwSleNE8uxsTTTvPUmNA7ma5mUoxGN5pGEOY1Jr/61a8WRka6+uxoTACIfYgICwfTAUHgICBgDp+bnbN4URyIktzsHHAroDMgaCLFaCQvB7cCR4YSME6nE/KbQjkYeGFudo7T6YSd6SaFHnNB37Pbbgefwgg8gfeFoBiicvh/9kAaE+ng3pjAnbpGoyGrxOUOZ8IIkmgTJqV3F0GMjMC8FKamg4ODDsLAAH0b6O+Xzva4C2PixaHWrl3Leai1a9eK+AEZnU/OyeDgIExEyVwUqrRCHk2y0oE9HaUHfMHVj25yTZUmTtsLwOUOTDFc9FKMRhDKcLmjWAIXIlngGZDC9OOveE03ODg4Ozvb0twSERa+4rXXIsLCD1ccJuMzIiz8tcRE2Pnl37109erVoaGhkydORISFk66ICAv/sqmp6siRRY89Dnumbt4i+sh0P6gOHTok1GhX2PgURJfIGjQmwQwaEynLCFk0UijkZ0xgVQ5JveHmJWxjQs+YDQ/dCAKPkIsx8bTTPF2Vk5iYCGYE9ArZLQDVSec1Jrdu3dK++CIs12J/YY7GBAABsSwhAULTSc5XIkFioqJLi+92C/iUbrudbi444z7AYhB/AfswXkjsDEVRKUYjo8IuQ46AXuE0JnCcZIPB00UuaExcGRNphpV5x+y9gDRheBOiTog9IYwAw8OS3Z544gnOGakXhzIYDJyHMhgMon/Mf25zkHMEySBgIkrmov9c6cCajhJjAi4jxWik+1nKhe2lKCpJp6PH2XXb7SCU4VXJBsOyhAS2wCVXOafTCc/cc/yXE5a9nDA7O9vY2BgRFp6Tle0YGKCPz4iw8P/++98hciTh979PeOn3t2/frqmujggLJ+MzIiy8+ujRiLDwwp07R4aHr1+7dvrUKfHPlNtBdeTIEaFGu8LGJxoTNCbBDBoTKcsIWTRSKORkTEjmV8jZicbEC7wzJiTzKwTjuOklErOzr6wM8sjACqkATLd41sqpqa6OVavpsTAAGhOKZiXgh267fWn8Eri5J5MKxuKRmKjo1pYWurngtBjsWHc4IGPnZIMBBE1MVDQjMSpjTxIIw34viqJaW1oWL4pjH8Q9aEyIMamsrNS/886XX345OztrNps1Go2/Y8QCiXtpMjU1xfYmoE7GxsZG57gtVVwZEy8OlZyczHmo5ORkwZvtHaM0yESUfGlPzwrhZjpKv5rBcj/6hcWV7WU8D9CFcutcoBxD4C5eFLcsIYG8kPP49q4uMCbs8RkRFn7s2DH4aF9//XVEWPjljo662rqIsHAyPmHlTtzjT7z80u/PnD4j9lm6B1eD6osvvvDiaJyjXWHj08+XQxmAxiSYQWMiZRkhi0YKhZyMCSNIASq2eLcqByb2Qbgqx9NOIw/pYfnuvdLCyMgUo1Gr1cJKnMTERL1eT08u6yc8qi4MVZPIeafQmFAUde88AW7rydIYMhOgTwk4X8hpMWAawJ51MHaGyQN9LQ/nW1BzMSatrHgWkjaF8jydKhoTeq2c+GefDf32t8GWarVaxSR/BWZZzNDzRsypE7AnRKDIgri4OM4ZqReHWrduHeeh1q1bJ3izhQLOF5w7cipdzUXhL0IEq3AV/WrjyvZyZjxhC2WKJXDJGpyl8UtaW1pcHL+SGBPG+IwICz/e0EDGZ0RYeMWhQ8fq6yPCwkknRISFH6uv77vVp1/7TkRY+JJnnz379VkRTwodV4Oqurrai6NxjnaFjU8EjUkwg8ZEyjJCFo0UChkbE4qiSNEcTtiZX0lBWVeZX6FujhfNk4sxoTzsNPIQVtnA92/ujUmK0RirVi8IDbVarfl5eQsjI91kDxEQj4wJRVEMc4TGhKIoU6WJqApYe08yp5I8rClG4+JFceA+IAqd4mFMKLd5TOhtAE0DI40OPU6+taUlJioa3hp+cDqd0GASY0LN+ReIh+cDGhNXq3KUCnt+Qp+a0r/YlxGujIkXh1q/fj3nodavXy94s4VlhjYL5ZyI0ge2e2PiyvbOG2PCgCFwwZsQ7evKJrObHREW3nj8OHy65nPnIsLCbTbbuXPnIsLCyccnVmV6enpgYMDwjj4mKlqkU8Hkvffe4xxUNTU1XhyNc7S/9957QrdaYDwan0Jhs9k2bty4ceNGm80m+MH9ChqTYAaNiZRlhCwaKRTyNiYQMZGYmAjBAmazWa/Xk+9CGRP7/Lw8qPhgtVpj1WpiDbRabaxa7XA4aqqrg6G6sEedRn+YYjSGqFQOh8O9MQG3AgEpsB4nMDkj5zUma9eura6uhlYlJiYuCA2lf22OxoSiqNLiksWL4shDuJuHn5fGLyEWg9TKieCqWcOO+4CDOJ1OUhOHUSuH3gb4xpWtOVpp5XjoSoWkUYSvbeG9SKUeV7MXTtCYBJsxoVxIk396E5o6kYtDCUJjwj5HMzRcnWIyBtwbE8p1HhP4GS5W4FAYQhmuPwyBSy6qJLrEjU3mNCYpHxm7bF1dtq5XXk545eUE+MgxUdE5WVmOgYHiPXvAmJw7dw7653DFYbpPEZcgNCY+jk+hwFo5iBxBYyJlGSGLRgqFnIwJZ5wCSUsBKU4SExPJNBjUAH1nWIsBuT/Jbg6HAzJuhKhUJAjFU2RkTChPOo3xcGFkpEajgSfpG+P4Go2G9GSsWk0mt6Ba/BTez8eYLIyMJDlZGMlf0ZhIhNzsHEbO14CBxiQIjQngatLizqRIFfjzwcaLQ7kxJoI320f4n0H22Wes5qNYJpfT9lL31rghtXKIUCbGliFwifYlL5nXJjOMyYrX7u687OUEKKwzOzvb2Nh41x3r9RFh4c3Nza+8TN5oUePx42Kforu4GlR1dXVeHI1ztCtsfAoFGhNEjqAxkbKMkEUjhUI2xkTiyMuYKBJPV+UwQGMiERYvivMoMERA0JgErTEh8J/YSBZXxsSLQ3FOVOCPuODN9jdijyxhELsXBcDVoKqrq/PiaJyjHccnJ2hMEDmCxkTKMkIWjRQKNCbCgMZEdNCYKAB2WpNAIqwx6bbbyffGULKU/2vZ+RH8BxoTTsSeQHkPGhMGYg8lvyB2p3oPGhMGARszaEwQOYLGRMoyQhaNFAo0JsJA5lr/9kTcM8//lmyf7t5TzyI6Ovq+++6Ljo5m/xd9B/x74BFoTBAfEdCYQNaVJJ0OxEdTYxPJocsH9jIB/4HGRGG4MiZeHMqNMRG61Uiw4GpQeXfVdWVMBG60IrBYLL988slfPvmkxWIRuy2egcYkmOFvTOgJB2LVanbuS9EJQmOi0WjY3xfm5+V5V2VFXNCYCAOZawkI/j3wCHIKYjc+xnYKuOE27xa78TFf7t3pLI1f4ks2lsAbEwRBEASRC3iHHCTwNCakoKfD4YAKFWhMAsC8jYTaqYxXcT4pfdCYCAMaE9FBY4Kbj5tQxgRSNnIqD6hGBGkgyQ7kSSifTFEUlP6B/JGk9AZFUSlGIzwJlTV8aSRB8AsXgiAIgvgVvEMOEngaEyhJ4afKEkIRhMYECm7Q7RUUUXVTcVWyoDERBjQmooPGBDcfN6GMSWlxiatsLE2NTVCLtKmxKSYqGnYm9qTbbocfwJjAnskGw9L4JRRF5WbnLF4UB6Ik2WAQqqKQ4BcuBEEQBPEreIccJPCPMVkQGqrRaKxWqyjt5EMQGpMFoaGxajV9DU5iYiJoFDHa6xNoTIQBjYnooDHBzcctAMbE6XSmGI0kooSiqMWL4iCuhA49RIUUGSXVSSlW9VNfEPzChSAIgiB+Be+QgwT+eUzMZjNMxRMTE6UZbBKExgQCTEJUqprqampu8VR+Xl6ISmU2m8VruDegMREGNCaig8YENx83oYwJVPzhXJUD+U1aW1pIVaCIsHBTpYmxG/3l9D3pG4So+I7gFy4EQRAE8St4hxwkeForJz8vb2Fk5ILQUAlOyIPTmFAUpdFotFotRcv5ShyKjJC6MbFarRqNBpY8LYyM1Ov1FEUtCA2FZyAfMj0NL/mvBaGhDMuYn5en0WgYx+fM4qvX6+HU8kfWxoR0Jmx6vd5sNtN7UqvVMuLcODuToiir1arVahnnKzCgMcHNx03AzK+LF8Ul6XSMJ8F9wLIa4kFioqLdx5jQ9yQxJgIi+IULQRAEQfwKGpMgwbvqwhqNZmFkZGBayJ9gMyaQXIb8YLVaY9Xq/Lw8ai72RMyme47UjUmsWk2m6zXV1YyONpvNKUYjrJKC/cl/1VRXL4yMpIsPKDrFmPlzJuylH5AncjcmjIELMVTwc011tVarXRAaSteBnJ0JnkWr1YLZramuTkxM9H/z74LGBDcfNwGNCWgOkouktaUlxWiEpTSmShOszQEPkpudQ/KYOJ1OkseEbUxgOQ9kge2224WyJ4JfuBAEQZAgRBXA90JjEiR4Z0zosxjpELTGhKKohZGREAABoQwLQkNhRi8jpG5MOC0UO+/ugtBQCBWh/xcslIKfzWYzhEswoh7YWXzh18xTN0mm6888/9v/WvEG2S51XGbvPG+nB/KsUPMZE4Dua111ZqxazRl4EhjIKXjljWXvZq5bl/XeBwWbtu3PLKwq+kfL0cbOL8/2WM7dbGm+xb2l7SxZ8ttkxrZSn+5qf7G2zWfS2VP916pfF71hCth2lO+AIeS7MaEoqqmxaWn8ErKCJtlgcDqdudk58EySTkcSkYA0YdTKIfVx6ClLyJ4CxpvAR45Vq3U63cqkpHfWrn3//fcLCgpKS0urqqrq6urqEbdw3s2npaV5fcC0tDTOYwrYZlmA/YBIH8F//eVLzM9+FqJSxfzsZ4F5O4vFIshfQETi8DQmVqs1xWiE72vNZrNGoxFxPuKKYDMm+8rKSFACTMnJ9+gLIyPZKzwkjtSNCUzUGYud2DN8rVYL83n6f9Gn/YmJiVqtVq/XMyJKIJyE/nsFh/K0UnS90o0JmEK4GHF2JmgUEZelkVOge+21LZs3p27Zkp2VtX///pqaGpvNNjAwMDU1NTs76+rlpflNz8WmMLbkROEXQfjI7gslbGOy5phB7HYpATKE6oUwJnIBPvJTTz2VumXL1vT0wp079+/fb7FYbDbb2NiYm18ZBHA1q/f6gPUupmHCNVkeYD8g0kfwX3/58ssnnwxRqX755JNiNwRRFPxr5UA4PKQF0Gq1Ekz+GmzGBHLKkJ3pyWVi1epA5m0QBKkbE/gdCFGpNBoN6Wj2DD/FaIQZPmNVDrFZC0JD95WVQRVo+mtJFl84OD2Lr0efTe7GhL7VVFdzxrNBz1AuOtOLThMWNCaIj6AxQWPiBWhM/AT2AyJ90JgQ0Jgg/sC7VTnSJNiMicKQujEBaqqrIXGGq4QxdGNCNqJL8vPySDQEI6KEZPGFnVOMRlAzZKkVT+RuTOaNMaHmjImrzkRjEhgCYEwgxQa91EtrS8uyhARYNrIsIQFyl1IU1dTYBIVyl8YvgYQdDOirdERjPQAAIABJREFUSzyltLhkWUIC+4CMGjTwTGtLC1nYsjR+iXdvisYEjYkXoDHxE9gPiPRBY0JAY4L4AzQmUpYRsmikUMjDmAB6vR6yjbJn+ImJifRVOaA8yBIpsC30jaSShUk+LLVyOBwLIyPJyz1aYKJ4Y0L6xH1n4qocf+NXYwLeAVJs0EvephiNudk5Tqez225flpAAIsPpdJK8G0k63dL4JewDchbZhcQcYFjc2A1IAsIQMexavPCMqdIEyT4gV4h3lXfRmKAx8QI0Jn4C+wGRPmhMCGhMEH+AxkTKMkIWjRQKORkTaq6AM2OG73A4SBZS8l9Er4BhIVVdYN0NRJTUVFeTcIkFoaEajYY8RGPCMCaJiYkLQkPddCZFUYziRAEGjYnvtLa0kFotDDFBIG6C1HChP8mA05jAa93vAFYlJiqakRpqXmNCnvQizASNCRoTL0Bj4ick1Q+MyDun05lsMEBcG137glMm4XgBiLyjX4cZzzAi7zgbg/gIGhME8StoTKQsI2TRSKGQujHR6/VgLqxWK0zaYZZOT++6MDIyVq2GRTT0/4I1I3q9npEwGY5D3ZvFF9b1kDw0nlaKVrAxgZ4HheSmM6m5MJPExERQKmazWa/XByz3EhoTAXFjTEgEh9PpjImKJjEmSTod53EgYoW+nIcUf4HnYWPczScbDEk6XYrRyIgW4RNjAlV4vfjUaEzQmHgBGhM/IZF+4Iy8M1WaoHY4XHBioqLh4rY0fglc6JxO57KEBC8i75xOp5vLFzvyjm2ryTP0q2KyweDdVRFxDxoTBPEraEykLCNk0UihkIExgQLAISpVrFoN+VnpS0Ji1eoUo5FMy+mxIRAQwdYBsMAEUnKQLL4gYkj0hKeVouVuTOgbWCrycEFoqFarJT3vqjPhIX3ZzoLQ0MTERDQmwiKuMem22+lxH6RWLpkwsI+TYjSS+QN8O0r/UtRVjElMVLSp0tRttzNaQpcsZCPGhGzeFS1DY4LGxAvQmPgJifQDn8g7ch1jWBUvIu/YMSP0lrAj7/gYE/eHRXwBjQmC+BU0Ju5lhM1m41eP2y/848NH2Fvdwe2iNGZwcNCvp0/qxkQu1MvZmCiDejQmwsE5N+i22xcviiMx4bnZOYsXxcGXosSGsI9D5gbkS9R5jUlpcQkJLYHvbN00jL0qB/LRJhs87pN6NCZoTDxn3ikT3SPHqtXzRi/Wz2cKPD2gTJm3HyiKslqtGo0GumJhZKRfqxW6MiZwZYOFNnAlJFdFTyPvwBGTjfFCzsg7Psak225P0uk4L9GIj6AxQZSHzWbbIBnW/dcv3n3pB4ztvRXPi92uu3j0y+4PY7JhwwbOq1AQ4u8LLxoTYUBjIjpoTASEPTeA0HS6hogICy8tvts/cKNPFvCT+QNDiMBh5zUmEHnOuWaHZx6T0uISL75QRWOCxsQL3P/lhuhFCIR0OBz7ysp8NCZeHFCm8DEmsWq1Vqsl2cc9igz1FFfGhO6LYa2iL5F3boJBOCPvGOF1dNsiSOQd4h5RbtylicViOVZfb7FYxG4I4iuurr0IG4+mtGhM/AoaE3mAxkR00JgICGNuAItxGFEb9H2gbg7bfXgRYwLzAaJI4MjkrXkaE1fx8O5BY4LGxAvc/+WGFY7e1apn4PUBZQofY+JpxjFfYF98QHksXhRHzAiJMaGXFWMfx81V0ZUxcRV5x39VjneRd4h7RLlxlyZYK0cxoDHhj3SMiR+WuciDtLQ00gPeDnleoDERhno0JmJTj8ZEOBhzA84UhlBRGOLPk3Q6zrSC8MUmY/7AMCbwRkSRpBiNjGkG1KTgbBh1rzGBg7S2tCyNX4KrcngCHxmNiddw3kXV02JMoBAbSZI1L/XzxZh4ekCZ4r4fAI1GszAyMjBV7RkXH6fTuTR+ydL4JUSX0OumU95G3rkyJq4i73gaE8rbyDvEPe5//YMKNCaKITjvhTxFasbE6w8id8hwraurm53DH2+ExkQY0JiIDhoTAWHf07NDvkGURLgtXelmxT7sADfxEWHhUHOHcrEgiKwAYsekwDP0OprsmsQ8Cc67BDQmPjLvlMlsNkP+cp6ZsOc1BZ4eUKbwMSYOh0Or1YaoVBqNBtKT+w/GpYmhS6g52UGe8S7yjtOYuIm8429MvIu8Q9yDxoSAxkQxBOe9kKdAF61fv35mjnnn6mhM/AEZrlVVVWNjY2NjY+Pj43fu3JmYmJienp6ZmRHqjdCYCAMaE9FBY4L4SHDeJaAx8RGeUyYozbYgNHTeiT0fU+DRAWUKz36gaKlwA5bHBMqEsdOULF4Ul6TTQY4S7yLvwIaAHCHHdxN5N68x8THyDnEPGhMCGhPFEJz3Qp4CXbRu3bqJiYmJiYnJycnJycmpqSlQJ5wvQWPiD8hwraioGBgYGBgYcDgcQ0NDIyMjExMT7qd+HoHGRBjQmIgOGhPER4LzLgGNiY94NGWCVSTuD8jfFPA8oEzxqB8oitLr9SEqlf8WK9FjQ9hrZGDFDUgQElXnXeRditEIsXJE0LiJvGPHpJBnBIm8Q9yDxoSwatWqXz755KpVq+hPJiYmLggNJaFw+8rKgiQNk6wJznshT4EuWr16dU9PT09PT29vb39//+Dg4Pj4+OTkJOe9ExoTf0CGa0FBgcViOXfuXHNzc3t7u81mczgco6OjQoWZoDERBjQmooPGBPGR4LxLQGPiIx5NmWDC4P6AHpkCPgeUKZ4aE4qiQlSqwOQ0QRAAjYl7IO8SKfu9MDLSr4FgiCAE572Qp0AXrVixoq2t7dKlSx0dHV1dXdevXx8aGhofH+ecpaMx8QdkuG7ZsqW2trauru7YsWNfffXV+fPne3t7h4aGpqenBXkjNCbCgMZEdNCYID4SnHcJaEx8xP2UyWq1phiNsHDGbDZrNBqNRuP+gO5NgRcHlCl8jIlerwdFYrVaGd9mI0gAQGMyL/l5eRD8pdfrY9VqsZuDzE9w3gt5CnTRyy+/XFlZaTKZqqqqmpqazp49e/369cHBQc4ZBxoTf0CG6ztr1xbu3LmrqKh4z57Dhw8fO3bsypUrfX19k5OTgrwRGhNhQGMiOmhMEB8JzrsENCY+4n7KBKlJF4SGhqhUISqVVqudd0o/b60cTw8oU3gaE0iCG6JSxarVSk3pgkgWNCZ8iFWrIdMQ/obKguC8F/IU6KLfvvBCSXFxSXHx3r17QZp0dXX19/dzLsxBY+IPyHBdtWpVdlZWXm7u9oKC/fv3Hz169PLly729vWhMpAUaE9FBY4L4SHDeJaAx8RHBp0xerEZRJNgPiPRBY8IHs9kMtb3EbgjCi+C8F/KUu5O+Z57ZlpGRuW1bXm4uSJOOjg6YpbMX5sjXmEB6LMifxd4gSVZpcQkjQzlFUd12O8nbFRMVTcpiCsg/Z386XVpq6tb09KzMzNKSEpPJdOnSpZ6enomJCUHeCI2JMKAxER00JoiPBOddAhoTH0Fj4iewHxDpg8aEUFRYuHHjxqLCQvZ/pRiNISqVUnNUK4/gvBfyFOiip59+Oj0tLT0tLTsr67PSUjJLV5gxYRdlY+cjh4To9HznYFiSDQbIjN7a0gI/CAt99pe6ZUt6Wlrmtm0lxcWVlZVoTKQIGhPRQWOC+Ehw3iWgMfERNCZ+AvsBkT5oTAiuqgs7HI4QlWpfWRk9BSwiZYLzXshTyL0TzDi2ZWTALL2trQ1m6UFlTECOMIqyxURFB6CkPWP2l5aayj4XgrwRGhNhQGMiOmhMEB8JzrsENCY+gsbET2A/INIHjQnBlTHRarVarZaipYAVo3WIBwTnvZCnoDGhG5NkgyFJp0sxGmOiouEZspDHrw2j0JjIDjQmooPGBPGR4LxLQGPiI2hM/AT2AyJ90JgQOI1JTXV1iEpFslMvjIxUam0vJRGc90KegsaEbkxioqJNlaZuu508n5udw3iJn0BjIjPQmIgOGhPER4LzLgGNiY+gMfET2A+I9EFjQuA0JgtCQ+lR+iBQ9pWVBbx1iAcE572Qp6AxIcaktLiEhJYsjV8C+V/hJU6nk+wD+V+bGpuEbRsaE5mBxkR00JggPhKcdwlBZUxsNtsGoeGcMi1fvtzrAy5fvpzzmMI1ecOGDRv4D3J/dBofAtMPHhFUVwaED2hMCG4yvyLyIjjvhTwFjQkxJpDzlb512+2Q2YThR9j5Yn0HjYnMQGMiOmhMEB8JzruEoDImrsIWghD+f4ix0wiKvHtBfIFznATVXxBEeQTnvZCnQBehMYGVOKREjtPphPo4FEUtXhTHqDeMxoQnSr7nQGMiOmhMEB8JwruEwcFB8lcfjUlQgcbECxR594L4Auc4CZ6/IIgiCcJ7IS+ALgoSY5JiNC5eFEd/hriPFKORoUWSDQZYpAPJX5MNBvAp8BCNCR+UfM+BxkR00JggPmKxWGAIpaWlid2WAEF+a/70xz8GlTEJ5htBT/8QY6dRnncaEiSgMUGUB17z+RAkxgSiS2Kiotnra+AZtgSB9TilxSXw87KEBFiqs3hRXIrRSDKbCAUaE5mBxkR00JggvnP//fffd9990dHRYjckQJBUEe8mJ6MxCRKgB9avXz9Dw82Jxk6juDptdnZWYb8diBegMUGUB17z+RAkxkT6oDGRGWhMRAeNCeI7xCAEw42CzWaDDxsZGQm/MmhMggHogXXr1k1MTExMTExOTk5OTk5PT7vyJthp1L2dNjnH1NQU+54YCSrQmBBWrVr1yyefXLVqldgNQXwFr/l8QGMiEdCYyAw0JqKDxgTxHSIR7r//fovFInZz/Mjg4GB0dDR82D/98Y9oTIIH6IHVq1f39PT09PT09vb29fUNDQ2Njo5yKgDsNIqr0/r7+wcHB8fHx6enpxX2a4LwB40JgbO6MCJHfLzmlxaXMBJbQAILzmdaW1pioqJh1cbS+CWQ8IJUomVsTY1N9J1bW1rcvy8AOTjgVcsSEmDNCH2jF8DmDxoTiYDGRGagMREdNCaIIJA/P/fff79Sb3xtNhvRJT/9yU+2bN5MjElRYSEYk66uLjQmigR6YMWKFW1tbZcuXWpvb79y5Upvb6/D4ZiYmJienmbsj51GsTqto6Ojq6vr+vXrQ0NDGGkSzMjXmFgslsWC8sADD9x3330PPPCAsIcNAIVYEflefLzmQ61ZUjyF4qq0Qp4hPzidzmSDgZFelPFC8rDbbk/S6Rg7s9+XoqhlCQmLF8WRqi652TlC5R9FYyIR0JjIDDQmooPGBBEKsjbnvvvuW758eXl5+eDgoNiNEob6+nr6p3vooYc+3LSJGJOMrVuLCgsPHDhw7tw5u92OxkSRQA+8/PLLlZWVJpPpyJEjx44dO3/+vM1mGxkZYd9bYKdRrE6rqqpqamo6e/bs9evXx8fHp6amxG4gIg7yNSZYA4ugyFmJL/hyzYcIjpioaHrgBh9jQnGForgyJtRcFVuSjpTzfXOzcyLCwtmpRtGYKAk0JjIDjYnooDFBBOSNN97w/32ayPz0Jz8humTL5s3paWnbMjL27N596NCh8+fPX7169c6dO2KfB4HByT8195f4ty+8UFJcXFpSsvezzw4fPvzVV1+1t7cPDQ2xTzp2GnVvp31WWrp3716QJl1dXaOjo5OTk2I3EBEHzkurLH5TyO91dHR0QCM6pAT0gCJnJb7gyzU/2WBI0ulSjEaoLwvwMSYQNsJYVsPfmHC+7+JFcUk6HbuRaEyUBBoTmYHGRHTQmCDCUl1d/eyzz3ppI6TNQw89BLlLyAZLcrIyMz8rLTWZTG1tbTdu3BDqz4x0wMk/NfeX+JlnntmWkZGVmZmTnV28Z8+xY8eam5sdDsf4+DjjOomdRt3badlZWXm5uSBNOjo6RkZG0JgELZwXWFn8puDvNYVVw13gy9iIiYo2VZq67Xa6lQDTwd7Y/8VIKcJ/VQ7n+0aEhedm57AbyU6P4unHpNCYSAY0JjIDjYnooDFBhGVqampsbKy1tTUtLe2ll1564YUXfvOb3zz99NNPPyVj/vTHP76bnEx3JfDLkpaampWZub2goKKi4vjx43a7HX5lxD4JAuP7JMH3nHYAhBDPe1iSrA5eS45Gf9JToAeefvrp9LS0renp2zIydhUV1dXVnTt3bmBggL0US8QsgPTEfjx7jM9hveg3eqdlbN2anZUFbvHSpUvDw8NoTIIWNCayhsxKZmmI3Sjx8XpslBaXkBCPpfFLyCWa/6qcxYvikg0G9m70h+wruav3dWNMMMZEMaAxkRloTEQHjQkiLDMzM5OTk/39/V1dXY2NjSaTqaiwMCszM2Pr1vS0tLTU1NQtWxSwwbQ5KzNzV1FRWVlZU1NTa2vrwMDA6Oio8vJZ+j5JECqnXW52Dj1a2M1h6V+mkfs8zrx3PKHf56WlpkKBpNraWovF4g9j4nWP5Wbn0OOr+feY+8Oykwvygd5psH6N3JANDw8rLxoL4QkaE1kDPfDuu++OjY2NjY2Nj4+Pj49PTExAOuegtSdejw24LNM3uETzNCbUXJUc9m6Mh5DPdd73xVU5AkL/4iEmKjpJp2N898CuScT+GsMfoDGRGWhMRAeNCSIss7Oz09PTQ0NDvb29FouloaFh79692wsKcnNytmVkZGzdujU9Xe5bxtatsDRje0FBWVmZyWSyWCxWq3V4ePjOnTvKu1/0cZIgYE67pfFLyB3bvIclC7bp93mMmAv+MO7zwJjU1NT4w5j40mMURUWEhZMwE496zM1hvbuHY2gmNCYIgMZE1kAPvPHGGzabraury263X716ta+vz+l0chYOCxK8GxuwIobMouHPFgSM8L/m83wIB4f4ETfvC2lNMPOrIDD+jCbpdDFR0WRBE2dNIvZ59wdoTGQGGhPRQWOCCM7s7OzExMTo6Oi1a9c6OjqampoqKir27du3Z/fuT3ftKiosLCosLNy5U6YbtH/P7t2flZZWVFQ0NTVZLJbr1687HI7JyUnlBZhQPk8ShMppB7d05DZu3sOyjUlrS8uyhATOb8/mJZDGxOseczqd8IUV7OBpj7k6LGdyQT6gMUE4QWMia6AHEhMTLRaLxWJpbm6+cOGCzWbr6ekJ5ozO3o2NFKORcWlNNhjgEj3vxRl8R2tLy9L4JfOuyoGfSR0cN+/rdDqXxi9ZGr8EJvbddntpcQlWF/YO9kkkkT6uahKhMfGau39Lli9fXq840tLSBDcm0dHRYn8sOUFOARoTRECmp6cnJiYGBgZu3LjR2tp6/Pjx6urqQ4cOlZeX75c/Bw4cOHTokMlkOn78eGtrq9VqdTgct2/fnp6eVl6ACeXzJEGonHamStPS+CV8DkuxVuWQjfOrMz4E0pgEvsc8Oqx3nYbGBCGgMZE10ANarRb+IB48eNBkMp0+ffrixYucF8MgwbuxwdYQEAxIJAX9vziTTDHCBilWSCDj4eJFccsSEty8LzW3EpO8xbKEBHqOMK//IlBoTOZOR2tLi6vVT2hMvIbzL4vSENCYIN6BxgQRltnZ2cnJybGxsYGBAbvd3tnZef78+ebmZov8OXfu3Pnz59va2iDVK+SwVHAosi+TBAFz2iXpdCQdnfvDkps8+AqOEWPiex4TvxoTUXrMo8Pyh95paEwQAudNiCwcBBoTau70PffccxB0WbxnT1lZ2bFjxywWS19f3+3btxUZazkvODb4wPhLGoTGhKIoMFMRLjLsojHxGmHmwxIHjYnooDFBBAeywI6Ojg4MDNy6devq1avd3d1dXV02OUOWbd+4cQNSvd65c0fZ6e58uREUMKddxL3pOXgelrr3SzyIsPCiLCL0QACMieg9xjO5IB/onYbGBCFw3oTIYp6Js2Jq7vT9+te/hqxeOdnZO3fsOHLkyKlTp3p7e4eHh9GYiN0W6cL4S4rGhOdLBEeZxoRzMUVi0uvPPP9bxWyv/OVvvhsTi8VC+qeurq6qqqqioqKgoGDLli3vrF27atUqnU6ne+013Di3DzdtQmOC+IOZmZmpqanJyck7d+6Mj4+PKYI7d+4ET2kAr28EBcxpB0HIXhyWuteYkOQmHn0QKlDGRAo9xjO5IB/QmCCcoDHhiUflwAUpo84H6IGnn3oqLTU1LTU1KzOzID/fZDKdPHmyp6cHjYksRrJYoDGB1U8QtomrcoSF+3SmpG+jKwaFbd4ZEzqzs7NjY2MDAwMWi6W2traosDA7KystNXXL5s24udpSt2xJS00FY1JbW4vGBBGcWaUgdkcGFK9vBAXMaZdiNJIlIR4dlpr7PocSrrqw/4yJFHqMZ3JBPqAxQThBY8ITj8qBRwhRRp0P7ElvQX5+ZWXliRMn0JjIZSSLBRoT8sfXVU0iNCZeg8bkLt4Zk+bm5vr6+t2ffpqfl6eMyqZ+rZmasXVrfl5eeXl5fX095GhAY4IgQY7XN4IC5rQjefs9PSwl0FevgTEmUugxnskF+YDGBOEEjQkfPC0HHiFEGXU+sCe9+Xl5aEzQmPAhmI1Jt92ebDCQKFdXNYnQmHgNGpO7eGpMxsfHHQ4H1OkoLSkp3LkzJzs7OysLNzdbTnZ24c6dFRUVx48f7+7udjgc7st/oDFBEMWDN4JUYGvlKAY0JggnaEz44Gk58AghyqjzAY0JJ3jN50OwGRN6jaGYqOgknY4kF6Nc1CRilyXyR8PQmChk892YUBQ1MTExPDzc2dlpsViOHj1aUVFx4MAB8QqSyoMDBw5UVFQ0NjZaLBY+GbzQmCCI4sEbQQqNiVegMUE4QWPCB0/LgdMfel1GnQ9oTDjBaz4fgs2YSJYgMib2q9cudVxW6jY6Nsb+yJ52OhTpuHr1ant7+6lTp44fP15XV1dbW1uDuKC2trauru748eMWi6W9vR3qgKAxQZAgB28EKTQmXoHGBOEEjcm8eFEOPEKIMup8QGPCCV7z+YDGRCIEkTEJQjztdKhsOjw8PDAwcP36dQWUNQ0AXV1d3d3dvb29MAeYnJx0n+QSjQmCKB68EaTQmHgFGhOEEzQm8+JFOfAIIcqo8wGNCSd4zecDGhOJgMZEyXja6bOzs9PT0+Pj46Ojo06n0+FwDCA8cDgcw8PDo6Ojk5OT09PT7jsZjQmCKB68EaTQmHgFGhOEEzQm7vGuHLggZdT5gMaEE7zm8wGNiURAY6JkvOv02dnZmZmZ6enp6enpKYQH09PTMzMzMzMzfEqoojFBEMWDN4IUGhOvQGOCcILGxD3elQMXpIw6H9CYcILXfD6gMZEIaEyUjC+dPot4Av+ORWOCIIoHbwQpNCZegcYE4QSNiXu8KwcuSBl1PqAx4QSv+XxAYyIR0JgomUB2OsITNCYIonjwRpBCY+IVaEwQTtCYyBo0Jpzg2OADGhOJgMZEyaAxkSBoTBBE8Qh4I+j1t6DwFauP7+4LUjAmsus9NCYIJ2hMZA0aE05wbPBBasZkQ7CyfPlyNCaKBY2JBEFjgiCKR8AbQRJt7mqlPaQ8bG1pYTzPjkUPMFIwJrLrPTQmCCdoTGQNGhNOyNiIjo5ejLhAasYEQWOiQALZ6QhP0JggiOLxhzGhXAc+cNZ3cDXnT9LpICGiv4EekIgxoWTSe/ROQ2OCEDhv3GXhINCYUGhMXEDGBjIvaEykg6KMic1mqw8C5u0IPp0eJH3lJ2w2m6ejE40Jgiieej8Yk9aWlmUJCUk6HTU3+U/S6eB/6VESKUYjLEJZvCiOzPlbW1rgYURYeExUNBTdTDEaYdHKsoQEp9NJUVRpcQnsAzv4CPSARIxJAHpPEOidhsYEIXDeuAv4m+I//PF7LTsYF0M0JoDFYmHEUzzxxBP//u//HhMT89Of/vThhx9euHBhZAD5xje+cd99933jG98I5Jvy5KXf/U5cY8JgZmZmeHi4p6fnxIkTJcXFBfn56WlpqVu2bNm8OUi29LQ0JRiTIDFh83YEn04Pkr7yExs2bPB0dKIxQRDFI6wxIVtMVDRMziECIjc7Bx5GhIVDoESSTrc0fglk6wD9AQeJiYqGIpqmShOESORm5yxeFAcvTzYYIMdHRFg4vJa9SsULoAdENyaB6T2hGkzvNDQmCIHzDoT+m6LRaFKMRsar9Hq9VqsNaENZoDGh0Jjwgz4Jr6ysLMjP35aREVST8Hk3CRqTkydPlpaUFOTnb01PT0tNTd2yxd/b6rfe0ul0AXgjN1taaurW9PSszMzSkhKTyXTp0iU0JpJm3o5AY+Jv0JggCMLGfzEmkImDsWYE5vyMlBxkH86diQWg5mIunE4nRJcIFTEBPSC6MQlM7wnVYHqnoTFBCJx3IPTflFi1ekFoKONVC0JDY9XqgDaUBRoTCo0JP+jGxGQyFeTnZ27bJu7EWIJb5rZtJcXF9Fm6iMakt7f31KlTez/7bOeOHdsyMjK2bt2anu7v7bvf/W5oaKjxo48C8F5utm0ZGTnZ2Xs/++zIkSPt7e29vb2Tk5OC/CKIY0z8uyRDJEi23nk7wiNjIvbHkhloTBAEcUW9f/KYwKy+qbGJcxoPC0zIk/R9YqKic7NzKIrKzc6BKAl68AXEX1Bzy09ioqLJO/qCpIwJ5f/eEwQ0Jggn8xqThZGRISrVvrIy8sy+srIQlWphZKQIzaXhj99r2YHGhA8zMzMjIyO9vb2nT5+uqqoqKizMy83N3LZtW0YGbrBlbtuWl5u7d+/eqqqqjo4OmKWLZUxu377d19dnsVgOHz5cVla2q6ioqLCwcOdOv27/P3tvG93Gdd77GvzS1d7VqAXPvT05ty15CSYnTh2ybMCkSUzSOQ3sOBHle1Mb566grNrkJLih1UqJcxJQfpF7mtZgbJJ6JQkqNZVYJC1KsdyacBRTlFQTkawIy7RBx6JowRKoSGT1MgRFURRf9/3wSDvjmQEwAGYwM8D/t/bSogZ7BoONmcHs3zz72Q899BCdTS6XS+/3Sl5+vGdPz969r7zyyrFjx95///0rV65Y25jk4M1yj/pPl5Yx0Wz/CgNqtKeeemrwyYgJAAAgAElEQVTlDqurq5IOgCIwJgDkPToZEwoDSdTnp2AHeZQEuzOKRDzDrjhKQkJneweFnGS552YzJrlpvSyBMQGKpDQmFE7icrn4ErfbXe5wyANPcox+xiQ0HFq3tp6s5bq19Zp4Xp2AMVHD6urq3Nzc1atXI5FIKBQ6ePDgvn37ent6UMSFdEkoFDp//vzVq1cXFxflXY8cGJPV1dVbt27NzMy8//77p06dCoVCR44cGRoaOqwngUBAfAFsaWnR9e2SMDQ0dOTIkWPHjp06deqdd96ZmpqamZlZXl7W5ESAMdEMGBMzQI32xBNPLCwsLN5heXk55c8ejAkAeY+2xoQ65+L5cRX7/IyxdWvrKRFpPB6nJKZUgfKV9vX0UoefMdbs99fV1JIgmIjF6C34f3lCk2wwiTHJWetpAowJUCSlMaEAkyKbLRwOM8YEQSiy2boCgSKbzbCdZozpZkxIgFI2ong8HhwIkjFZt7Y+eRqmlBX0AMZEDaurq/Pz89PT0+Pj42+++ebQ0NChQ4eCweBArti+ffszzzyzfft2+UsPPvjgh373d1988UX6b5PPV2Sz8f/mjGAwSLrkzTffvHjx4vT09NLSkiHGhDG2uLg4Nzc3OTl55syZX/3qV2+99daIznz0ox8VXwA//OEPv/7663q/aSLeeuutt99++8yZM+fOnRMEYW5uTquzGMZEM2BMzAA12mOPPTY5OTk5OXn58uWrV6/Ozs7Oz88vLy8nCTaBMQEg79Gwk0ATslDhMQ6S3Bk8OGIiFmvwePh8N+vW1jPGggPBBo+HsniI58GhMSY0qIT6/PTAVqsACjMYk1y2nibAmABF1BgTxpjL5fJ6vYyxZr/f5XKFw+Eim00QBKN2m+lmTMh7ykPhuABNRMoKegBjopKlpaX5+fmrV69evHjx7Nmz4+PjY2Njp3PFpz/1qSKb7dOf+pT8pZMnT/7emjXf+MY36L9//Md//L/+4R9ytmOcsbGx8fHx8+fPX7x4cWZmZn5+XvHIyY0xWVlZWVpaunnz5szMzPT09DWd+ad/+if5NdDr9er9vkkQBGFmZmZ2dnZhYUFRXWUGjIlm8E83Nv4eL7ELv5bXhDHRD2q0Rx99lC5hZ8+epQC5mZmZpaWlJD9+MCYA5D3mGbpPASO8XyEZe6IrZjAmWZL71oMxAYokNyaHBwfJmOzv7y+22wVBKHc49vf3kzE5PDho4J7rF2NSVVHJNSghzi40EYuFhkPkQLnWlFRQlKeh4RCfTZwSGGUPjIlKlpeXFxcXZ2dnp6enL1++PDU1NZlDPvfZzxbZbJ/77GcVX3322WeLbLY33njj7zZs+NPKylzumJipqamrV69OT0/Pz88rDslhuTImq6urJE1u3bo1Pz9/U09Onz79oQ99SPEyeOjQIV3fOgnz8/O3bt1aWFhQM8JAPTAmmsE/3dce3chL89Yd8powJvpBjfbVr36VwuSGhoZCodD4+PjFixfn5+eXlpYSrQhjAkDeY57OP49dp//y+XFzQB4Yk9y3HowJUCSlMeH5SortdpfLxf+br8aE3clULZnhSxxCMhqJkE8Rq09xBcUBenwoXzwe10qPwpioZ3V1dXl5eWlpiUa7L+SQutraIputrrY2UYVPfvKTn/zkJ4tstjdOnMjljomhZqFHs4mCGnJjTCTfmq5Qf1aRkpISQRD03oFEpH18qwDGRDNgTMwANdpffuUrvT09L/b1HTx48NChQ5FI5Pz583Nzc0kSJsOYAJD3mKrzL86P2ODx5GwMfx4YE5bz1oMxAYokNyYUWkJ/N/v9RTabz+ej/0om0Mk9ep/XfT29NMMXnZuSQTed7R38/KXlKY1JXU2t5mc6jElaUF90JefcV1dXZLPdV1eXqMKpU6eKbLZvfvObudwrOSn76rk3JrrS1taWSJcQGzduNHoftQTGRDNgTMwANdqDDz64Y/v29l279nR379u37+TJk+Pj47OzszAmABQy5uz855j8MCY5BsYEKJLcmHQFAnwWYcr5Go1G6b/FdntXIGDIPhO5Oa8p0xD7oBBp9vvXra2XiJKUxiQej29uaqL5dxBjUlBs2rTp8/fdt2nTpkQVSEcaPmN3SvLJmJw7d27NmjV0BkkiTSorK+UXwzwAxkQzYEzMADXaAw88sLWtbfu2bT/avfvFvr4TJ06MjY1dv34dxgSAQgadfwZjkhEwJkCR5MbEzOTmvA4OBMl9iIWIeHJxRWMiz2PCXyJvotUoPBiTPIBcJMVz8Rguc5JPxmTLli1btmzhVw/5BfDo0aNbtmxZv369cfuoMTAmmgFjYgbEv39b29p2d3X19vQcP3485X0tjAkAeQ86/wzGJCNgTIAiMCYSJmKxzvYOigEZjURoQismsiQTsRjNC84Y6+vpFRsTXoExVlVRSVMU8zo8roRbmOyBMckD3G632+1mjNGk3TyMy4TkkzGRYLkLYAbAmGgGjIkZkNzXdgUCMCYAAAKdfwZjkhEwJkARGBMJ8Xh8Q2Mjnz58Q2MjJXYl8UEJm0PDIaqwobGRz3IlrsAY4zPj0Egcki9Uoa6mVqt5iGFMrA5NR8Un6i53OFwul7G7lAQYE0sDY6IZMCZmAMYEAJAI3kmorKysK1QyNiZoNBgTIAHGxNLAmFidYru92e/n/yWBYmxO5STAmFiaOhgTrYAxMQMwJgCARPBOAsjAmAAYkyxxuVzi7g3h8/koqF6RjRs3GubJVKB4nJjTLXZ3d4sbFsaEwZhYhD3d3U8//fSeDx7AVgTGxNLUwZhoBYyJGZDc18KYAAA4IyMjkl7EvffeW11dXVVVdffdd3/0ox91ZMEf2Mv+0+9Ky//5n8sUK8tr/qffLSv5I+XKevD//vf/rtKY6NpoSfjYH5Z+5rc+LC86vZ0aqNFgTDKm2unks+1yiu32aqcz0Sp1CawESJctW7aIGxbGhMGYWITP33dfkc32+fvuM3pHsgXGxNLAmGgGjIkZEP/+wZgAAJKwsrJy/fr106dPHz9+vLenZ3dX19a2ttaWlpbnnsug/PWXfii/hvz93/xQsbK85kPVzU9+79nM3jrj0tbaSsZkaGgokTHRtdGSlBc2/ePFP/LKS46bSF62trXBmGRGucMhiZnf39+ffFpQul9as2aNHmEXBQKMSSJgTCwBjAmMiRmogzHRChgTMwBjAgBQCXX+x8bGJJ3/zMr6LysZk799VrGyojF56vvPZfzumZW21tbt27bt6e5O15ho1WhJyt5vKxuTHDeRvGxta9u5Y0dvT08wGKR562FMVELhJOLUjG63u9zhkAeecHJ5k5qvwJgkAsbEEsCYwJiYARgTzYAxMQMwJgAAlaysrMzOzo6Pj588eXLfvn17urvbd+3auWPHju3bMyh/s/ZZ+TXk219vUaysaEz+1+NbM3vrjMuunTs72tt79u49duzY22+/LQjC/Px8SmOiYaMlKS/+z2cUjUmOm0he2nftCnR27tu379ChQ+Pj47Ozs4uLizk7aC0NBZgU2WzhcJgxJghCkc1Gc4ImWgXGJHvovuipp55aEXHkyJH87t6oAcbEEsCYwJiYARgTzYAxMQMwJgAAlayurs7NzZ0/fz4SiRw6dOjgwYMv9vX19vRkVv7H/7NV4Rrydx2KlRWNydbm5zN+98xKX2/vvhdffOWVV06dOnXmzJmZmZlbt27lstGSlFf/cZeiMclxE8nLi319pEtCodD58+fn5uZgTFRCZsTlcnm9XsZYs9/vcrnC4bB4flAJMCbZQ/dFTU1N169fv379+uzs7I0bN37+85/nd/dGDTAmlgCZX2FMzACMiWbAmJiBJMYkEol84S/+oshmo1HTPp9PvCKMCQCFxurq6vz8/MWLF8fHx0Oh0NDQUDAYDAaDAxnx/z28U34N+YfvPq9YWdGY7N65L7O3zphgMPjqq68eO3bsnXfeOXfu3OzsbMoBJto2WhKOtf5Y0Zho/kbpEgwGSZe8+eabFy9enJ+fX1pays0Ra2lo4k/G2P7+/mK7XRCEcodjf38/GZPDg4OKa8GYZA/dFz322GOTk5OTk5NTU1OXL19+5ZVX7gJ33XUXjAnIFTAmlgbGRDNgTMyA+PdPYkz+rKrq4YcfjkajjLHDg4NdgYB4RRgTAAqQpaWlmZmZq1evnj9//uzZs2NjY2NjY6cz4tsNP5JfQ3b888uKlRWNSfCl4czeOmPGxsbOnDnz/vvvT01NCYKwsLCwvLycy0ZLwnsvDioaE83fKF3GxsbGx8fPnz9/8eLFmZmZpaUldKvUcHhwkOcrKbbbXS4X/y+Mia7QfdHXv/7148ePHz9+/OTJk+Fw+IUXXtBdRVgEGBOQG2BMLA2MiWbAmJgB8e+fxJgU2Wx9vQkNCIwJAAXI8vLy/Pz87Ozs1atXL1++PJkF//Nv9yiEjbQeUqysaEz+/bWRbHYgM6ampq5cuTIzMzM3N6ey869hoyXh0sAJRWOi09ulxdTU1NWrV6enp+fn55eXl5NnfgEEhZbQ381+f5HNxiM9JRPoiIExyR66L/rqV7/KI6SGhoYGBga+853vfP/733/yySe3bNny5JNPPv744xs3bvR6vW63+8tf+tIXv/jF+1VT+znXf/0vX5AX9VswkMZvfQvGBOQAGBNLA2OiGTAmZiCJMflvn/+8o6ws0YMsGBMACpOVlZXl5eXFOyxkStM3FLKT7O34d8XKisbkzTeiGb97xtCnXl5eXllZUd/z16rRknDj9XcUjYke75UW/FMjuiQtugIBPosw5XylkE/GWLHdLon65MCYZA/dF9WvXbu7q2t3V9ee7u7enp6hoaGzZ89evnx5cXFxZWVlaWnp5s2b586dGxkZOXDgQPuuXdu3bWtVPWv4k99TyHv9UHWz4XOBqyw0DdbOHTt2d3XBmACdgDGxNDAmmgFjYgaSGJOJiYmHH364yGajVHOSFWFMAChYVldXV1dXV7Jj8zd75deQ3sCwYmXF3sXbp85nuQ8Zk0GUhCaNloT5X5xWNCb6vWNa0MfX42gEYmBMsofuix588MEd27fv3LEj0Nm5p7ubZnqampoSG5Pz58+PjIz89Kc/7Whv375tW1trq8opt5/6/nOK1zTD5wJXWdpaW9taW3ft3Lm7qysYDJ44cQLGxDxs2rTp8/fdt2nTJqN3JFtgTCwNjIlmwJiYgSTGhObKOTw4WO100oyG4hVhTAAA2bDZq2BM+rpCipUVexej4ViO99nM3Dp+RtGYGL1fIKfAmGQP3Rc9cP/94kiKYDA4NjY2OTm5sLCwsrJCQ+0mJiZGR0f/7d/+rfv557sCgfZdu1SWHzypPGO6+i0YXjra23+0e/cLP/nJa6+99stf/nJqamp2dhbGxAxgdmEYEzMAY6IZFjUmxXY7TR9TbLfThH/yhXzav3A47HK56KVqp1M88NjlcjX7/ZKN+3w+t9ut90cQk9KY8B0ThwQzixuThuDXX/hVLwoKioHlb5qbvrzpUUn5/gt+xcryml/e9GjLYIfhn8I8ZaCvXdGYGL5jKLksH6u+W9ub1L6e3gaPR7ykrKQ0NBxSXFJVUVlWUlpWUrpubb2kDmNsNBIRVxiNRNTvRllJaVr1s0F8X0TZOmjsyenTp8XG5NatWxcvXjx9+vRrr73W19v7wk9+sqe7u/v559WUZ38QUDQmKlc3Q9nT3d2zd29/f/+xY8dGRkauXLly48YNGBMzAGMCY2IGYEw0w6LGhGdcOzw4WO5wkOBQXEiJ7n0+XzQaFQShKxAQZ2urdjp5UjdOsd1e7XTq/RHEqDQmTJac39LGBAUFBSXPysZnHlY0JobvGEoui/3jxdrepK5bW19WUjoR+008V1lJaXAgKK7Dl9Af8Xi8s72jqqJSsqngQLCspJQxlqgCY2w0EpG8HX8LuYLRCbkxofymYmOysrKyuLh47dq1CxcujIyMvP7660ePHh0aGhoaGjqsgh93HVQ0JmrWNQP0SY8dOxYKhd555533339/Zmbm1q1bGHlnBmBMYEzMAIyJZljdmDDG9vf3F9lskoVkRhhjXJ1wfD4ftyTlDock3T1tjWd6yw1JjMl3vv3tn/3sZ4yxaDTq9XqL7XYeO8NgTFBQUFDMVGBMUB7Q2piQv6iqqBSHxKY0JnyhJCqEG5NEFQhFM6JoTOLxeIPHs25tfXqfKhVqjAnlJLp58+b169enpqYmJiZisdg51QwOnFQ0JvKae/furfjEJyhUueITn9i1a5f6d9GV8+fPx2KxCxcuXLlyJR6PL6ibah3kABgTGBMzAGOiGflqTGhhOByWBGUwxsQLKZzE5XLxV91ud7nDIQ880ZXkxsRRVsaHFEmSv8KYoKCgoJinwJigPKC1Mdnc1LShsbHZ7xfHg6iJMWn2++tqaiVbE8eYiCuUlZQ2+/1lJaWd7R3kaGh5X08vjeKhOBcyJhOxWIPHQ0N7uM2Jx+Obm5qocoPHE4/Hs/nUaowJY2x1dXVxcXF+fv769euCIFxLh18cfUfRmEiqRaPRIptty5Yt0Wg0Go3ScJi03khXBEGYnp6enZ29efMmZsIyD3u6u59++uk93d1G70i2wJhYGhgTzbC6MaEBOD6fT77Q6/XySBP56pRClVYht8LuzB2YaC39UD8qRwKMCQoKCop5CowJygNaG5OqisrgQHAiFpMEj8gLNya8yM0FGRNeeNxKWUnp5qYmqhwaDpExIV1CloQ0Cv29bm09X7HZ76cAkwaPZ0NjI22BLE82n1qlMWGiCbCWl5eX0uGtk+8rGhNJtZ8fOlRks12+fDmtjeeM5eXldOdZB0A9MCaWxkrG5PDgIAUI0ASxlLaTkmvIAwcEQfD5fDRUpMhmc7vdfAiGYo7SrkAgy4wb1jUmPMkr6RLxwiKbjdLBqjEmjDGXy0X1m/1+msS3yGYTD37RGxgTFBQUlDwoMCYoD2hqTMhZ0N/r1tbz/K9qRuWMRiINHo8kzEQ8Kic0HKqrqd3c1MQ+OOKGG5O6mtrO9g7xW1AdcWWe9ESc+kQcpZIZ6o0JZzVNIuGYojGRVLt27Vqx3e76whfOnj2b7lvkjGyaGoAkwJhYGisZEz5mJBqN0oiPRAsZY9VOZ7XTSQNGaIaXcoeDuu6KOUoVF6aFdY2JOPmIeCH5DrJLpKsko3JoYTgcpj8YY/v7+yk/SLnDwbcgWUtXYExQUFBQ8qDAmKA8oKkxobEw4kJWQmUeExIZ4uQjkjwmfT299F9FYyJ5F3GMCQWk0EicBo9HErpCQ3Wy+eAZGJN0GU1gTOQ1w+EwPcsUz8MIQCEAY2JpLGlM2J1BH4cHBxUXNvv98tAGPuREnqOUhlZmOX4k/4wJ++AsvOIgFMLr9ZKiokgfWlhst7tcLv5fQ4zJf/0vX1D88U63mNCYvHbu8HePNaGgoJitPNz19Qdb/0pS1vc1KlaW13yw9a8aX/mO4Z/CPGVrx3cVjYnhO4aSy/JHlX+syU2qJHAjHo/T2Bmm2pjQKkmMCf+vojGpqqhUjDGh4JSyklIKUYnH44mm18kYUxkToisQoDx3koxyAOQxMCaWJj+NiXxWFybq3lOOUvEYHHoJxkRxIc/nSk3d7PcLgiAIAmkpsiEUWkL1abl4gI98+/qR98YEAGBONnt75deQvi7lCUQVLzijYc36SHnAreNnFI2J0fsFcopWN6nNfj8fhkNQalWWypj09fQyxiZisQ2NjYqjckhtjEYiFC3CEhiTzU1NdTW1VJmiUXiMSYPH09neQQlWaK0Gj6fB46H/TsRitA8ZY0JjQlD0d5ZvDfIezJUDY2IGLGlMUo7K4WNJxFBPnolylFJvX5yjNBvbbV1jIo8BES+kABw+Nqfa6eRZY3gdelxAf1N7UlgKY6zYbqdEJ7kBxgQAYAgwJtoCYwKYdjepci1CoRxieSGuTEtothoqGxobJXEfo5EIryCesVg8zbA4C8nmpia+KRIioeEQJXnlI4YoDoVG6PAt56sxET/yBCARMCYwJmbAesZEkvlVvLDa6aSFKY0JY8zlclEcCs/5muX4EYsakzwDxgQAoC0qk4Vra0x0ylBuIVIaEzRRIZDLm9TcI3YrTJQJRVvMY0yi0Wiz30/PJinDIIUwA5AEGBMYEzNgPWOSaKE4uo8mxJXUpKE3PEcp/RGNRqudTvH8uJntG4MxMQcwJgAAbVGZLFxbY6JThnILkdKYoIkKgfw2JlUVlXwe4ng8zmcX1hbzGBNBENxuN5/gUjyLJQCJgDGBMTED+WNMaDAIPXHy+Xw0YwuvJghCsd3e7PdzY8IYK3c4XC4XzxGb5fgRGBMzAGMCANAWlcnCtTUmOmUotxApjQmaqBDIb2NCkxbz0TfcnmiLeYwJABkAYwJjYgbyx5iwO+NuKC8p2RAe+8dTvYpzlFLuEh6NUu5wyEN81QNjYgZgTAAA2qIyWbi2xkSnDOUWIqUxQRMVAvltTHIDjAmwNCMjI8eOHh0ZGTF6R7IFxsTSWMmYiMNDEi0kUcIYEwTB6/VS7F+x3c4nfhfnKGWMiec2q3Y6JbPnpgWMiRmgRqv9nOvJ7z27xdfyzNO7tjY//+JPfhZ8afjk8Nibb0RHwzHFsu0fgjAmAAA5KpOFa2tMdMpQbiFSGhM0USEAY5I9MCYAmAEYE0tjJWNicmBMzID4zqCttbUrEOjt6Tl+/Pjp06evX7++sLCQaMW+rhCMCQBAjspk4ZobEzVvmseoMSassJuoEIAxyR4YEwDMAIyJpYEx0QwYEzMAYwIA0BD1ycI1NCb6ZSi3EMmNCZooY+Jb9l15pMUq5bP/uwPGJEtgTAAwAzAmlgbGRDNgTMwAjAkAQEPUJwvXw5ikfNM8RqUxYQXcRJlx5ZEWxYY1Z/nMb30YxiRLYEwAMAMwJpYGxkQz8saY0DhwGhCe5FXx6HGv10tLyh0OYx/uwZgAADREfbJwDY2JfhnKLURyY4ImyhgYEwl9Pb00W01ZSWloOMQYi8fjm5uaaEldTW1wIMgrN3g8ne0dki00+/0bGhuTVOjr6eXTBoeGQ2UlpZIKZSWlo5GIhh9KDIwJsDSYKwfGxAzAmGhGfhgTSp4XjUZpmkbFOpJJi6qdTj4tEd25GihNYEwAABqiPlm4hsZEvwzlFiK5MUETZQyMiZzgQFBsMdatrW/weEhhkE/h0mTd2vqqikrJ6lUVlVyIKFYQL5S8F8FljR7AmABLA2MCY2IGYEw0Iz+MCYmSaDQaDof5EzwJkhmdi+12ioUWL8nFvioBYwIAMARtM7+ClJlfQWbAmMgRW4zO9o6qisp4PM5fpSX0d11NrVig8HXramoTVZiIxShcRf5eHBgTABIBYwJjYgZgTDQjP4wJY8ztdlc7neJHdhLExqTc4eCx0EQ4HDZwqgIYEwCAIcCYaAuMiU7AmMgRW4y6mtrNTU3iV0cjEW40KJykwePhr25obKyrqeVKhSrwkBPG2OamJtIo8vfiwJgAkAgYExgTMwBjohn5YUwODw6WOxzFdnuSceBiY1Jks8lrJsqBkgNgTADQlkS3wihqCoxJxsCY6ASMiRyxxSgrKZUnIikrKe3r6aU/qDKN2YnH4/SSeHWqwFOi8Aq0CowJAGkBYwJjYgbyx5hQaAMVGsMsCILP5yt3OGih2+0WDx7RnDwwJpRLb39/P48TiUaj8gHhMCYAFA4wJjAmhgBjohOKxuTKIy3XW18xYbnXcY/ZjAljrMHjoTiUzvYOynhSVlJKA3l4BcoFy3O+cicCYwJAYQJjYmnyx5gQ4rSj1U5ntdNJw0PC4bDL5Sp3OPSTJnlgTEiX0N9kT9xut2TQDUs1KocmfUw0okdvYEwA0BYYExgTQ4Ax0QlFY3K99RWj90uZ3NykJh+VQ7PbjEYifJqb4ECQcp3QTDp82A6vQH9MxGLr1taLg1P4S+I8KRSHMhHT6/SHMQHADMCYWJq8NSbNfn+RzSbxI+UOh34p9PPAmEjyj1Abyt2H2JhQFI/4VfmSXAJjAoC2wJjAmBgCjIlOGGtMDg8OVjudFPlb7XSmnFkv98ak2e/naVwlS0LDIXG+kgaPh/9XYkwYY3U1tQ0eD5cjVRWVpE4oEaw4okS8WT2AMQHADMCYWJq8NSblDofb7Za86vV69evM54Excbvd5Q4HKZJoNEpBOtVOp0Q8iY2JIAjU1NFoVBAEkixGpX1lMCYAaA2MCYyJIcCY6ISBxkQQBBrJKwiCIAj7+/tNaEwocmRDY+NELBaPxzvbO8QDarjaoOV8VDKFkIgrUO4SHq5SV1PLB/s0eDzr1tZTWpPRSKSupjZJ5rjsgTEBwAzAmFiavDUmivk1qD+v01vngTFhd+YGLrLZyh0OykXi9XrFSUm6AgGeL4a7FbfbzR8ZGahLGIwJAFoDYwJjYggwJjphoDGhQbtpDY7OwU0qqQ0qZDEmYrENjY20ZN3aeh4P0tfTy8NPJENpKIREXIEW0gYZY+vW1vOb0ng8vrmpib+prrqEwZgAizMyMnLs6NGRkRGjdyRbYEwsDYyJZuSHMbE6MCYAaAuMCYyJIcCY6ISxMSbFdrvL5YpGoypXyeVNar4CYwIsDebKgTExA3lrTOQZSRlG5RQAMCYAaEuiW+HRcAwlZfmPS3HFVoUxSQmMiU4Ym8ckHA7TDIZer1dNsAmMSfbAmABLA2MCY2IG8taY+Hy+Yrtd/HtMDzf0i36EMTEDMCYAaAtuhfUAxiQlMCY6YYa5croCgXKHo9huTzmtHoxJ9sCYAEsDYwJjYgby1phQRlKXy0W/x+FwmJKY6vfWMCZmAMYEAG3BrbAewJikBMZEJ8xgTAiXy5Uy7BfGJHtgTIClgTGBMTED+WNMwuEwz0hKmUoFQfB6vZTHtNhuVxkCmjEwJmYgiTGJRCJf+Iu/oCNEPs80jAkAiuBWWA9gTFICY6IT5jEm4nn3EgFjkj0wJsDSbNq06fP33fIuSUgAACAASURBVLdp0yajdyRbYEwsTf4YE8OBMTEDSYzJn1VVPfzww5Rw7vDgoHgCIAZjAkACcCusBzAmKYEx0QkDjUk0Gm32+3nkr8vlcrlcyVeBMckeGBMAzACMiaWBMdEMGBMzkMSYFNlsfb0JDQiMCQCKpHUrPPTK6GZvL0rKAmOSEhgTnTB2rhy3202Rv0U2m9vtThn5S/dLIHtgTAAwFhgTSwNjohkwJmZAfGcgMSb/7fOfd5SVHR4cVFwRxsRahIZD69bWl5WUlpWUrltbHxwIMsbKSkpHIxFNtt/X00sbLyspDQ2HGGOjkUiDxyN5RzGjkUhZSakm724q0roVVjyPUFQWGBMxMCY6YZ5ROWqAMdEKGBMAjAXGxNLAmGiGtYyJz+ejGf6KbDaXy9Xs9/MsMOJyeHCQPw4S54Khl3Tat2wQ3xlIjMnExMTDDz9Mn1eenx/GxELE4/GyktLO9o54PB6Px4MDQW5MyG5oQnAgyA1IaDhUVVHZ7PdPxGLxeJx8ikSahIZDMCYwJjAmWgFjohPWMibd3d1b7vDUU0898cQTjz322KOPPvrVr371L7/ylQcffPCLDzxwv3F8t/IP5OUr933WwF1KROO3vsWNye6uLhgTAHIMjImlgTHRDAsZE0pQT5MK0bhirj/kmdj49EOHBwfLHQ632y1eaDaSGBOaK+fw4GC108nTA3NgTCwEuYl4PC5Zrp8xqaup3dDYKH612e+vqqiU75VW724eYExgTAwBxkQnrGVMxKysrCwsLExOTo6NjQ0MDPT29OzcsWNrW1trS0vLc88ZUv5jfYW87P2H7xq1P8lLa0tLa0vLzh07yJiMjY3BmADzs6e7++mnn97T3W30jmQLjImlgTHRDKsYEwonSTR4OIkxYYx1BQL0qnWNCVXz+XxFNhtlgSVgTCxEPB6vqqhs8HgmYh/oYZIxCQ2HGjyeqorKspLSuppaEhmd7R28WlVFJYWHkPUoKylt8Hjk/oUbExpuI3Ex8oX0RpubmmjkTrPfz/eKjxXiI3f4qJ/NTU1aNYtOwJjAmBgCjIlOWNqYLC4uTk1NnTlz5tVXX9334osd7e07tm/ftnWrUUXRmPT94PsG7lLysn3bto729uf/5V9effXVM2fOTE1NLS4uwpgAM4PZhWFMzACMiWZYxZjwOBFFkhsT/moiYyKO3ah2Onka/Ga/P2VKfE1QaUyYbGARjIm1GI1E6mpqyThw2UEKYzQS4YYiOBCsqqjsbO+oq6mlJTS+hjFGC2ndzU1NDR6P5C24MSG7Id+HspLSvp7fHCFczcTj8YlYrK6mljSNWKxQnYlYjP6lD6JZo+gDjAmMiSHAmOhEHhiT995777XXXjtw4MCPdu8OdHa279plVFE0JvufedzAXUpeOtrbf7R79ws/+clrr7323nvvwZgA8wNjAmNiBmBMNMMqxqTIZuNPv+WkHJXj9XpZYmPi9XrJjAiCQNlPaHm105mbmJQkxuQ73/72z372M8ZYNBr1er3Fdrs40AbGxIr09fTW1dRWVVSSd+Buoq+nl4eZ0PgdnnZkQ2MjiYyqikruOxSTtmZmTPh/O9s7SM3IjQntj9j1mBkYExgTQ4Ax0QnrGpPV1dWlpaVr165duHDh5MmTR44cefnll1966aUDxqFoTAYDzxm4Syl5+eWXg8HgyZMnL1y4cO3ataWlpdXV1Sy/GhgToB8wJjAmZsDUxiQajbpcLp6dlI+hCIfD4l49jbCQJCINh8OUrkLS/1fcgibksTHhhXQJS2xMqGGj0ej+/n767vb390ejUc1bOxHJjYmjrIw+SLXTKUn+CmNiXRo8HgohITfR7PfX1dT29fROxGLcYlAUCakK8hR8KhwqkqQkTGRMaCOSUTm0UBwhIjEmfHW5MWF3YmT4+CAzk70x+R/rOvq6Qigpy39csoBByxkwJjphXWPCGFtZWZmbmxME4dy5c2fOnHn77bffeuutEeNQNCbvvtJn4C6l5O233/7Vr3517tw5QRDm5uayDzBhMCZAT2BMYEzMgKmNCQ3rEARBEASXy1XtdNLyZr+fxpWEw+Fiu93tdks68NFotNhuT+IFDg8OJjEp0WhUEIRyhyOND2cdY5LZqBxqGd6kSfKYlDsc9AXRSByv1+vz+bhq0Rv1o3IkwJhYF4mbEM9iww0FDYTZ3NTEE7iKY0ySb5YqS64nm5ua+EgfyXsR4hgTLlbkdRRT2JqK7I0JziOQATAmOmFpY7K6urqwsHDjxo0rV65cunQpFoudP3/+nHEoGpOJo6+I6+zdu7fiE5+gpzUVn/jErl27jNrbc+fOnT9/PhaLXbhw4cqVKzdu3FhYWMg+wITBmAA92bRp0+fvu2/Tpk1G70i2wJhYGlMbE8UMGkw0xCMcDlNoiaQD73a7k3fRExkTeil5hURYxZj4fD7JgBQxSUbliLOlJjEmzX5/tdNZbLdHo9GuQKDc4Sh3OHI2FTGMSSEwEYt1tneQhhiNRBo8HspCQsakqqKS0qlOxGLNfj83FA0ejzjcg0JRaCMTsZjcnoiNCf3N5zMm06EYdUJ1RiMRyp/CGFu3tp4G4EzEYpQXlt1JXyJOaGJaYEyAIcCY6ISljQljbGVlZXl5eWFh4datW/Pz8zcNRdGYzL4V4hUuXbpUZLP94Ac/uHTp0qVLl3r27u3Zu9fAHb558+b8/Pz8/PzCwsLy8rImASYMxgQAFcCYWBpTGxOXy0WDcSjGhCIjKEGGpMMv7sBTBQo8oT/kWyYh4vV6qY7P56PlPMZEPBRF5d5axZgIglDtdFY7nWQxyGuomV2YiZK5JjEm1P4UoUMtmW60TjbAmBQC8Xh8Q2MjT1OyobGRD7QZjURImtBAG24oGGOh4dC6tfXi7VAYCNWUGBM+lw2PEKHVacm6tfXyaYzJkpCXEc+VMxqJ0IrkUGh/+JLkcS5mAMYEGAKMiU5Y3ZgwxlZXV8mbLC8vLxmKojG5+c4bvMLPDx0qstkuX75s4E5KoHZbWVnRJLqEgDEBICUwJpbG1MZEEIRiu520BQ+L2N/fz4fncMQdeLIhpFqi0Wi10ymPN6E6zX6/IAjRaJQGkjBRaEk2MSYP/t9/yYt3w98flVFZWXnXXXdVVlbKX+KsX79eJ2PCGBMEgVKf8hwx3JjIP7g4RwwZEJqfWFwkOUFcLheXUNVOJ+86ko5JFN6iCTAmAGgLjAkwBBgTncgDY2IeFI3JwulTvALdx4oz8eUlMCYApATGxNKY2pjwGBNKAUvRDZQgQ1JTPn6Hd8v39/cX2+2S+hIv0Oz3Ux1NjIm2pLUPAMYEAG2BMQGGAGOiEzAmGpLSmDDGwuFwucNBcc26PjEyEBgTAFICY2JpzGtM+AAZ+i9FN9BCSUQD+6AxkaxI7oNycPCACIkQ4UNRYEysDjXaX3383p8/3PTaI5uPeZ4+/rf//O6329/f3H3lmQPTz758vfUVxXLcs6vrbp+kvPzf/jlRfRSUAilnv7tXfmp03e1TrIzzCEWrInx7j6IxMXzHrF6mPrNZ3qpXHmkxfMcyKEbfcagyJgSldSu22+V3sHkAjAnQD2R+hTExA+Y1JuQsuI+n7Bg8GESCJK2GJOQEMSaFAzXadz70ScVbbRQUFBQUFJT8KEbfcaRhTAiXy5XLzG45A8YE6AdmF4YxMQPmNSbszjy4NLuw2+0udzgSzVMrMSY+n6/c4aAVxXk0OOI8JjRFsSSPCQkaClRRGUUJY2IGYEx+XfJ3Ex95Sl4M3zEUFBQUFBQNi9F3HGkbE3ly/fwAxgToB4wJjIkZMLUxofQlPDsppXFVnKdWnJ2UoDl0xfPgiCFLwjcumSuHb4EyziaaFEYCjIkZgDH5denG2Mf+WV4M3zEUFBQUFBQNi9F3HKmNSTQabfb7aSROOBzmKfnyDBgToB8wJjAmZsDUxsRawJiYARgTGBMUFBQUlEIoRt9xqJorx+1286kJKW7awB3WCRgToB8wJjAmZgDGRDNgTMwAjAmMCQoKCgpKIRSj7zjSHpWTr8CYNHg8ne0dkoXNfv+Gxka933o0EikrKaVCGQbi8Xiz319XU0sLNzQ2xuNxyVplJaWjkYje+6YJe7q7n3766T3d3UbvSLbAmFgaGBPN4J/ua49u5KV56w55TTWNnt9tpR8wJhf/+Fu/Lt0oL8bvGAoKCgoKinbF6DsOGJPbwJisW1tfVVEpWVhVUblubX1aG8nYYpSVlAYHgnw769bWh4ZDjLHRSKTB46mrqZVIk7KSUqoAcgaMiaWBMdEM6xoTyncrLocHB3kQaZHNppg9tysQUByOS2l3efaZHE+kR43m/cM/H/nzTW995tuRex/7Vd33og88NfHlf5z6SvPlv3z2yiMtiuXde5865tgoKacqv5+oPgpKgZTYF/9Jfmocc2xUrGy580hxptVLf7LJ8B1DQUHh5fID/whjYmZgTCiggzsLxlhwIFhWUlpXU6t+I9lYDP7une0dZSWlEj9SV1MruY2HMck9MCaWBsZEM6xrTBSTt/Pph8LhMM2+XO10iitUO518OiEOzZxHK1LCM8VMvfpBjXb//fe3PPdcW2trVyDQ29Nz/Pjx06dPX79+fWFhIdGKfV0h+Y/9Zm9vLnceABOS1q2w5c6j662vyLthVx5pMXq/AAC/4dbxMzAmZgbGhMJJGjwevmRDY2NdTS0PPOnr6SWrUlVRSaoiNBziA2dIc/AyEYsxxjrbO6oqKstKStetraclNABnQ2OjxM4wkTGpq6mVDwXa3NQkcTd8O2UlpQ0eDxkW2r64zmgkItlP7dqs4IAxsTQwJpqRr8aEiEajfA5mdmdSoWK7XTwVUbPfX2SzGZvVDMYEAG2BMQEAGAuMicmBMSFhwZODxOPxspLSvp5eLiBCwyGyHqHhEGkUqkCVaS1x3Edne0ddTS1XJzS6JzQcIm2hmJeEjImi1yAjI6nf7PfH4/F4PN7g8ZDroe2L69ASyX6CzIAxsTQwJpqR38aEMeZ2u8sdDvrb6/W63W6awplXKHc43G633nubHBiTlevz8ydj8mL0fgGrAmMCADAWGBOTA2NCoqHB49nc1MQY62zvaPB4KGSD7IYkGytjrK6mluqIN8KNSVVFJXkKdse/TMRiEqMh2YF0jQl/L9pP+fapjnw/cwzmyoExMQMwJpphdWMiLkzJmFAICf1dbLfv7++PRqPiakU2mzzdSY6BMZk/GVOcK8fo/QJWBcYEAGAsMCYmp8CNCRcNwYFgVUVlPB6vq6kNDgTJRJCYoDE7NMiFKsfj8c1NTTToRh5jIh6kQ2N5xOvKEY/KIWsjRnFUjjiPCa2uaEzk+5ljYExgTMwAjIlmWN2YSBYmMSZdgQAPLal2Onn+VxgTM5DfxoT/cotH9tJCPtxX8RddMjo3Xfp6esXjk5kseFW8ZDQSoZ0R76R1gTHZ399P2azLHQ7DL3EAFCAwJiYHxoTnK6mqqGzwePh/STrQ7QEFm0huHvgNDEscYyJ+o5TGpNnvJ2sjfouqikpJ4IlijIk8jwmvI97PHANjAmNiBmBMNCPvjYnX66VROZTzVVwo/ytG5ZiB/DYmE7EYjeCNx+OUVo0xFhwIbm5qmojFKOpVcq9AKN5nTMRi4lHHSXLar1tbz5OxETRiWVyHL+F/0B1GWqnyTUiBGxNBEIrt9q5AgDEWDofFmZsAALkBxsTkFLgxodAS+pvGv3C3TiKDTERwIEh3KfzhCl+dlnDrMRGL0RAeqkN3PkydMaGbGT6OZjQSocmG5fWb/f6JWGwiFuN5TBhj5Fbi8TglYQkNh+T7mWNgTGBMzACMiWbktzGhboPP56OROHyKHEEQimw2r9fLGKO0Jsj8aiz5bUzEJPrxVpwzL9F9Bq+Z5EaE7nWqKirF8QVqjEnyzVqFAjcmlOVaMikYACCXwJiYnAI3JjQPDv3Nc47Qf3moCJ8Nh2aoYYw1eDy0pK6mlm5FSFLwRCR8rhyuYBSjZWkhFZ6ilQfeVlVUbm5qUswUK58rh4lm8KF43tFIRL6fOQbGBMbEDMCYaEYeGxMKSq92OgVB8Pl8fBgO4fV6aZCOIAjVTme100kzCkej0a5AALML55gCMSb0VEQ+hR7dOsgH5pC54CN6xM9/RiMRCjbhRbLu5qamDY2NFL3CF6oxJhOx2IbGRslwHstR4MaEMeZyuShzk1E7CUCBA2NicgrcmABdGRkZOXb06MjIiNE7ki0wJpYGxkQzrGtMDg8OSkbZSJZUO53Nfj8Fj8hH69AzWIpaFwSBBAqt6HK5YEyA5tADkLqaWvljE3FwqRjxnHwTsVhdTS09w+EBKUmCQaoqKoMDQbIqFPXK7mgReZG/ZPXMFzAmjLFmv7/YbidrbMh+AlDIwJiYHBgTAFICY2JpYEw0w7rGJJ+AMSkQQsMhyjzPl8Tj8QaPR1GjMJkQoWBXpsKY9PX08tAS8TuqH5WjmLjeQsCYEIIgiGdYBwDkDBgTkwNjAkBKYEwsDYyJZsCYmAEYk8JBkreVcptxXULJ1ajI5+QTJ1pLbkwo56u40PhklcaE3RmZrPnHzxkwJhxK25TjuDmwcPqUYr8UpXDK1Lp7FY2J4TuGgoJSgCUzKwpjYmlgTDQDxsQMwJgUDpRfjXyHRJfIySzGhKQMT+FG70gBI+qNiVHp5bWiwI1JNBr1+Xw0GIfG5hi3swUKjAkKjAkKCop5CoyJBBgTbYExuQ2MiX7AmCz9Oh7f8bq8GL1f2jARi5HgoKSqlJ2eUtAn0SXsg3lMRiMRmj+PiYyJOL+9OFBFkhWF8s8zFcaENkUT+2FUTo73WT1qZhf2er2UmKnc4QiHwwbubWECY4ICY4KCgmKeAmMiAcZEW2BMbgNjoh8wJvk9Vw4JCD5FH6kN+cAZ+Vw5ZEn4JHmSuXLobxrIQ3le+av8b74dmsBPHpPCl9B70RtJ5iS2IgVuTIDhwJigwJigoKCYp8CYSIAx0RYYk9vAmOgHjEl+GxOQe0xiTI7qQ7Dxnw/8H/WS8vJ9jTq93dG8mCIxx8CYoMCYoKCgmKfAmEiAMdEWGJPbwJjoB4wJjAnQFmONSXd3d2Vl5V35xZo1a9avX5+vdxWaA2OCAmOCgoJingJjIkF8h5Ov9zYwJpoBY2IGqNFgTGBMgFYYZUxGRkbyz5VIeOihh6anp7P7fvIfGBMUGBMUFBTzFBgTCeIbGxiT7IExuQ2MiX5QoxWyMVk4PTXVsFdejN4vYFUMMSYjIyNr1qyh05kiMrq7u/UbKZNL2traHnroIX5vUVlZCWmSnETGZOH0KZRE5dqTj8hbbGb3E4bvWGblxov/pmhMDN8xxSNz7ud7eYWZ3U/IK1x78hH1FeZ+vtf8x/+Zfx343n3fkRfDd0xNSfkVoORTW839/IW0TigYEzXAmGgLjMltYEz0A8YEAG3JvTE5d+4c1yXr16/PS6EgjqDJzQ+wdUl0z2r0fpka4ZmvyVvsxsF2o/crQ24dP6NoTIzeL5ayN3XjYLu8gvDM19RXsMTxn9bPhNlI+RUATh60VbonFIyJGmBMtAXG5DYwJvoBYwKAtuTemNAV8q677tqyZYsGH8CsTE9Pc2ny3HPPLS0tLS8vr66uGr1fpsMSPUazAWOSG2BMCBiTAiEP2grGRA9gTLQFxuQ2MCb6AWMCgLbk2JgcPXqUzuKHHnpIo09gXqanpyma5kMf+tDNmzdv3boFaSLHEj1GswFjkhtgTAgYkwIhD9oKxkQPYEy0BcbkNjAm+gFjAoC25NiYrF+/ns7ic+fOafMBzE1bWxt93q6ursnJyevXr9+8eRPeRIwleoxmA8YkN8CYEDAmRGd7R1VFZVlJaV1NbWg4RAtHI5EGj6espLSspLTB44nH4/IVy0pKRyORzPa/r6e3weORb5DvgHjJaCRCe1hWUrpubX26bwpjAmOiCIyJtsCY3AbGRD9gTJZ+HY/veF1ejN4vYFVybExooEplZaVGu292pqen6ar1rW99a3x8fGpqanp6emFhYXl52ehdMwuW6DGaDRiT3ABjQsCYEM1+/0QsxhjrbO8oKymlv5v9/s72jng8PhGLNXg8crvBlAQHY2w0EuEbSWI31q2t59XEGwwOBOVLggPBspJSxlg8Hie/k9YHhDGBMVEExkRbYExuA2OiHzAmmF0YaEuOjQmdwhs3btRo9y0ASaJ77rnntddeGxkZGR8fFwRhbm5uZWXF6F0zBZboMZoNGJPcAGNCwJjIUZQgXFioqcwY4wsTVSCrUlVR2ez3SzaY3JjwhWmFmcCYwJgoAmOiLTAmt4Ex0Q8YExgToC2GGJP8zvkqgX4R7r777gMHDvz7v//7m2++eenSpenp6cXFRaN3zRRYosdoNmBMcgOMCQFjIiYejzf7/VUVlfIBOInCOspKSjc0NkpG7pANoVd5kcSSbG5q2tDYSG8n2WDKGJNmv7+upjatjwZjAmOiCIyJtsCY3AbGRD9gTGBMgLbAmOgN/SJ85CMf6QoE+vv7X3311dHR0VgshjATwhI9RrMBY5IbYEwIGBPO5qYmUhud7R2SlyZiMXkwCFFWUtrs98fj8Xg8zkfuhIZDPB4kUYxJVUVlcCA4EYtJFIlYsvDCjQkvijuTBBgTGBNFYEy0BcbkNjAm+gFjAmMCtAXGRG/oF8HhcGzbuvVHu3f39vS8/vrrkUjk2rVrS0tLSAFriR6j2YAxyQ0wJgSMiZiJWIxiScTSZCIWq6upVUxiwj4oRHj6kpTGpK+nl4eWrFtbL964mlE5oeFQXU3t5qYm9R8NxgTGRBEYE22BMbkNjIl+wJgg8yvQFhgTveHGpK21tbOjY0939+DgYDgcvnz58uLiIsJMLNFjNBswJrkBxoSAMZHT19PL3QTNUMPdRLPfz6M8KI2IRIiQ3UhpTCjnq+KYHZV5TMQ7qQYYExgTRWBMtAXG5DYwJvoBYwKAtsCY6A03Jq0tLTu2b+8KBP71X/91eHj4woULt27dwqQ5lugxmg0Yk9wAY0LAmMjhboIG4yQP5cggxoRG4nBFEo/Hy0pK+buoNCaJMtEmAsYExkQRGBNtgTG5DYyJfsCYAKAtMCZ6IzYm27dt6+zoOHjw4LFjxyYmJubn52FMLNFjNBswJrkBxoSAMSFCwyGKGRmNRNatrSd/0eDxrFtbn3xFSikyEYuJZyCWGBMyIFyRNPv9kjE+m5ua+CCd5MaENiLeSZXAmMCYKAJjoi0wJreBMdEPGBMAtAXGRG+4MWl57rltW7e279p14MCBoaGh8+fP37x5c2lpyegdNBhL9BjNBoxJboAxIWBMiOBAsK6mVpJUVZ6BVb5i8rly2J3hM+KEsnInQvX7enqZUkwKLaHxQbSpRGlokwBjAmOiCIyJtvzGmGzJR6gpNTcmRn8siwFjAoC2wJjoTSJjcu7cORgTZpEeo9mAMckNMCYEjEmBkAdtBWOiBzAm2vIbY5LfaGtMQAYUsjFZOD011bBXXozeL2BVYEz0RtGYHD58GMaEsESP0WzAmOQGGBMCxqRAyIO2gjHRA3EXDMYke2BM0mj0AmkrnShkY4LZhYG2wJjoDYxJcizRYzQbMCa5AcaEgDEpEPKgrWBM9EDcBYMxyR7llBxj4++JFUOelYyNiZiVlZWFhYXJycnTp08PDAz09vTs2L69taWl5bnnUJKUrW1tu7u6YExgTEA2wJjoDYxJcizRYzQbMCa5AcaEgDEpEPKgrWBM9ADGRFtgTG6TsTEZGxsLBoO9PT07d+xobWlBSV7ExmRsbAzGBIAMgDHRGxiT5Fiix2g2Cs2YRKNRl8tVZLMV2WzlDofP58vNjsGYEDAmBUIetBWMiR7AmGgLjMltMjAmi4uLU1NT4+Pjhw4d2rdvX6Czc+eOHTu2b0dJUtp37drT3b1v376TJ0+Oj4/Pzs4uLi4mauQCMSZut7vIZguHw/Tf/f39RTbb/v5+4/YXmB0YE72BMUmOmhtcl8sln/TB5/O53e4c7qmJUGNMLNRoKY1JtdPpdruj0Shj7PDgYFcgkOU7KjZOVyBQ7XSKl8CYEHlvTCx0suhKxm0lP3eMQnNjov7Y0NaYmKqdYUy0BcbkNpkZk8uXL589e3ZoaOjgwYN7urt3d3Xt7urqCgRQFMvurq4f7d7d29Nz8ODBcDh89uzZGzduFIIxWbk+P38yJi/0ajQaLbLZXC4XY0wQhHKHg/4GIBEwJnoDY5IcNTe41U5nsd0uWbHYbjfJPXruUWNMLNRoKY2J5upfsXHkC2FMiLw3JhY6WXQl47ZSXGgImhsT9ceGtsbEVO0MY6ItysYkduHXzVt35Gvp3f+S/COn2+irq6tLS0vT09MXL1588803Q6HQoUOHgsHgAEhKMBgcGhoKhULj4+MXL16cn59P0vfIG2OSkma/n24ufT5fsd1OD+UASASMid7AmCRHzQ1uucMh6TNTAF25w5Hz/TUFaoyJhRotpTFxuVzlDsfhwUGt3lHeOPS8ochmE1eDMSHy3phY6GTRlczaSvHcMQrNjYn6Y0NbY2KqdoYx0RZlY1KAZGBMlpeXZ2dnr169Oj4+HolETp48eRyk4sSJE+FwOBKJXLhw4erVqwsLC8vLy4kauXCMCWOs3OEottuLbDZ5RB8AEmBM9AbGJDlqbnDpgZ44Ys7tdtOFLuf7awrUGBMLNVpKYyIIAo05dblcfNhpNlDjiJ8Se71e6qKIq8GYEHlvTCx0suiK+rZKee4YhebGRP2xoa0xMVU7w5hoC4zJbTJo9NXV1cXFxfn5+enp6atXr05NTU0CFVy+fPnq1auzs7Pz8/PLy8urq6uJWrigjMnhwcECfDYCMgPGRG9gTJKj5gaXHrXxJE2CIBTZbF2BgEnu0XOPGmNioUZTOVfO4cHBaqeTPkWW78gbh+JWxI0jNjIwJkTeGxMLnSy6klZbJT93jEJzY6L+2NDWmJiqjCEgLQAAIABJREFUnWFMtAXG5DaZNfry8vLS0tL8/Pzc3Nzs7Ox1oIIbN27Mzc0tLCwsLS0l0SWswIwJDcwxya8XMDkwJnoDY5IclcaEMeZyubxeL2Os2e+nWIMim00QBGP221BUGhNmkUZLa3Zhn89XZLNlOeCUNw6lb+T5FHn/hIAxIQrBmDCLnCy6klZbJT93jEIPY8LUHRuaGxNmmnaGMdEWGJPbZNPoq6urq6urK0A11GIpGzZvjEnK2YUFQSi2271ebwEmLQMZAGOiNzAmyUl5g0tBc4yx/f39xXY75bTe399P96xmuEfPPSmNibUaLS1jwrLuM/DGoT+i0Wi100lxK5LEATAmRH4bE2udLLqivq1SnjtGoa0xSevY0NCYmK2dYUy0BcbkNrlsdKCSwjEmbrebLusUaZJ99DLIb/LMmFRVVJaVlJaVlFZVVG5uauLLJ2KxDY2N9FJdTW2z3z8aidB/y0pKdc34A2OSHDXGhI8YL7bbXS4X/2+h9Wc4aoyJhRotpTHx+Xy0z9FolJ4HZPPkn/dGGGM0oxx/XFxst4t/NGFMiLw3JhY6WXRFvTFhqc4do9DcmKg/NvQwJswc7Qxjoi0wJreBMTEhBWJM6CLLL6aUm6qgYkpBuuSZMSkrKQ0OBBljoeFQXU3thsZGxthoJFJVUbmhsXE0EqGXuEzh9fUDxiQ5KW9w6eEe/U0i2Ofz0X9N8lQz96Q0JtZqNDXGhFIeFtls1U5nlgNOxY1DeQEo3p4xVu5wiP0pjAmR38bEWieLrqTVVsnPHaPQ1pikdWxoaEzM1s4wJtoCY3IbGBMTUiDGRJJYm7JG8essAHLy1ZgwxoIDwbKSUsbYurX1DR5Pyvo6AWOSnJQ3uF2BAM9jTdnveA4LkzzVzD0pjYm1Gi3dUTlZIm4cxlix3c4VTLXTyXtEDMbkDvltTKx1suhKWm3Fkp47RqGtMUnr2NDQmJitnWFMtAXG5DYwJiakQIwJAOmS98aERt+EhkMp6+sEjElyLNFjNBtqMr9aiBwbE/XAmBD5bUwAJw/aSvPMr+rRNvOrqYAx0RYYk9vAmJiQvDEmK9fn50/G5MXo/QJWJV+NCY3Kafb7+3p6KdIkeX39gDFJjiV6jGYDxiQ3wJgQMCYFQh60FYyJHsCYaAuMyW1gTExI3hgTALQl/4wJz/xKY31hTEyOJXqMZgPGJDfAmBAwJgVCHrQVjIkewJhoC4zJbWBMTEi6Pb3p6emj4OjRo0ePTk9Pq2nhc+fOGb2nFkNlw+pN/hkTiQEJDYcwKiclBl7xBn/cefCBMnkxan/OnTtn/kb7t288KG+xn/3jJqP2R32jiam7Q03Vpz7zWx+Wlzqj+ewf/G/yUlv9Z7zCvX/yEXmFz/1f/1l9hdrqP1N8l1x+zJGRkeTfVGbGZOPGjbn8FIlI+RXkmO7u7rTOjlxitraqq6vbuHFjWteTdE+olOe4emqrP1bzJ78vKbV/+oeKleU1a/7k9+s++8kM3leCygMsLWBMtAXG5DYpG/3o0aN3gUzJ7FxNt6eH74ijssG3bNli9J5aDJP86uS9MWGM8UlzVNbXljorGBNc8TjqD040GiezM9rovQa3SfljlJkxoUsfkKDyZDF6N82C+h6s0XtqFvS4vxJv3yT3rpoDY2IAMCa6AmOSY2BMdMIkvzqFYEwozGRzU9NELMYYG41Emv3+eDyeqL62wJhYCxiTDMjGmJSUlGT/WBVkQGVlJX0FuhqTNWvWGP1BzUJaJwvOjjVr1tyVvjEp5BbL5mqspm1VXi4sSh2MSe5J2ej8Nmv9+vVbgDrWr1+fzbmasTFpa2vTP6LZjLS1taXV4FvuGBOjd9zspNuwepN/xkRxAE5oOLRubT1PcbK5qYnm0KHS16NjSqM6SxmTgr3iHb3TAuoPzqNotPQbTYzeVwOQHP71HdXTmOSmB2IJMjAmhXx2pHv8oMVgTLIBxsQA1BuTfD3s9CDLRsvYmBTsd5RuC3BjovN+WR6zHVp5ZkxMiLWMiUkOS0PI2Jig0WBMrAg/gI8cObJyh9XV1dXVVUlNGBNNoNZ+6qmnVkTIW1tcuZDPDn78SJoLLZaIRAdYohZLd8v5/XsHY2IAMCZ6wBttcHBwYWFhYWFhcXFxaWlpeXlZzeUAxiRdJA2+eIelpSXF33gYE5UoHsmLi4sqj2TNgTHRGxgTq0At8MQTT0hOzES9GjQaS9BoiX4mFNctqKuBqeAHcDAYvH79+vXr12dnZ2/evHnr1i067HlNGBNNoNZuamrirX3jxo1bt24tLi7KzxecHXT83HvvvdfvcOPGjfn5+YWFBbpfktRHiykeYLzFst9yfv/ewZgYAIyJHqj/aVcExiRdFBt8bm5ufn6eRJWkPoyJShQblm6b1BzJmgNjojcwJlZBcrtJN+iJ+jMMjcYYS9BoN2/eTNRo8nUL6mpgKvgB/NOf/nRycnJqampqauratWszMzMLCwviSxOMiSZQaz/22GOTk5PU4FeuXJmZmZmbmyPJKK9cyGcHHT+f+cxnJu9w+fLl6enp2dlZctmS+mgx+QEmbrFsHsjBmGgLekq3gTHRA95oP/7xj8fGxsbGxt57770LFy5MTU3duHFjYWEh+bUAxiRdxA1++vTpsbGx8fHx8+fPX7x4cWZmZn5+XvLrDmOiEsUj+f3331d5JGsOjInewJhYBWqBRx99lK54Z86coRNTEATFZ3RoNJag0S5cuJCo0eTrFtTVwFTwA3jnzp3Hjx9/4403fvnLX7777rvvv/9+PB6/efMm/zGCMdEEau0vfelLO3fu3LVrV0dHx+7du3t7e3/6058eOnQoHA7LKxfy2UHHT1VV1fHjx48fP37ixIlwODw+Pn7hwoXZ2Vn5zRJaTHyA7dy5s6OjIxAIvPDCC/39/a+++urQ0FDGt5cwJtqCntJtYEz0QPLTfuLECclP+9mzZ10uV5HNVmSzlTscPp9PvDqMSbrIG/zkyZORSGR8fPzq1auzs7OSW2EYE5UoHskjIyPym9TcAGOiNzAmVoFa4Otf/zqdmG+88QadmJOTk4rfFBqNJWi0d999N1GjydctqKuBqeAH8DPPPDMwMPDqq6++9tprJ0+efOedd65cuTI7O8ufi8CYaMJdSamtrZVXLuSzg46fe+65Z2BgIBgMBoPBoaGhN998c3x8fHp6en5+HsZEQvID7K677oIxSQKMiQHAmOgBb7Qnnniit6enr7f3wIEDR44cOXXq1KVLl2ZmZpyf/KTb7Y5Go4yxw4ODXYGAeHUYk3SRNPiLfX379u07dOhQKBQ6f/781atXFxcXxfVhTFTCG1blbZPewJjoDYyJVaAW+MuvfIV+Yva9+OIrr7xy6tSpM2fOzMzM3Lp1S1IfjcYSNNqRI0cSNZp83YK6GpgKfgA/9thju7u6nv+Xf3nhJz8JBoOhUOjChQvT09M8W4T5jUk0GnW73YrPzLoCAZfLJa4cDoeLbDZJTId8ieYk/+mvqakRd2hxdtDx89GPfrQrENjd1fWj3bt7e3qGhobC4fDly5dv3LiBcUwSkh9gd911V8bjvsUbydffOxgTA4Ax0QPeaH//d3+3c8eOXTt3/mj37pdffvnYsWOxWEwQhCKbrb+/P9HqMCbpIm7wHdu3t+/aFejsJGkyPj4+NTUFY5IZaoxJLsNMYEz0BsbEKlALPPjggzu2b9+1c2dHe3vP3r3Hjh17++23BUGQP9LMWaMV2+3UFSy2271er/gln89X7nDQqy6Xi7qCVCSBljqh2Ggvv/xyokaTr1tQVwNTwQ/gRxsbt7a17di+PdDZ+dJLLx05cuT8+fPXrl1bWlqyhDEJh8PFdrvb7SblcXhwUHyaVDudRTYbPU4jDg8OFtls1U6neCNFNtvhwUFd95Nae/369Uc/SGVl5V0wJjL4T2dba+vWtrbt27b9aPfuYDB44sSJycnJ69evw5hISHSArV+/HsYkJTAmBgBjogeSn/ZtW7dKftq/8IUvlDsciX7wzGlM+np6GzweycKyktLQcEi+ZDQSqaqoLCspLSspXbe2fjQS0W/HmKzBt2/b1r5r14t9fcFgcGxsbHJyEsYkM3jDrl+/fssHKSkpgTHJP2BMONRR4d17cR9G/ojYqM7/Aw88QD8xO7Zv//GePUeOHHnrrbeuXbsmHzGXs5/yIpttf38/Y+zw4GC5w+F2u2m5y+UqdzjopWg02uz30y8gr58DFBvtpZdeStRo8nUL6mpgKvgB3NjY2NrSsn3bto729gMHDgwNDVnLmFQ7nZIoEg5dRortdvE1hC5EkoU5MybyA54aCsZEAv/pbG1paW1p2drWtrurKxgMHj9+HMZEkUQtwO/PM54xB8ZEW9BTuo1RxiTJY6hE0G+JmuWKG5f/wOj3k/Obn/Zvfau1paWttZU6HkNDQ+fOnbt27drly5fdjzzCn7NJVjenMVm3tr6spHQiFhMvLCspDQ4E5UuCA8GyklLGWDwe72zvqKqo1G/H2AcbvOW55+gBVG9Pz8DAwOnTpycnJxcWFsT1MzMmo5EIOSBJafb7Nf00JiLJoUWXDhiTlDR4PJ3tHZKFzX7/hsbGbDarEzAmnP39/fTLQn6k3OGg5UkeEee+83///fe3PPdcW2vrtq1bu59/fmhoaGRkxCTGhInasNnvL7LZBEFIXl9vFBvtwIEDiRpNvm4h93CMRfIrL7k6WcWY0P1qojtPr9frdrt9Pl+x3c4XkjGhf/ntouHG5N5777116xafojvjs8PlcsnvoLoCAR5T0xUIcBnNmyLJBg8PDlKcDgXm0JVHXqiR+X+pZro7L0b800m3/V2BwMDAAIxJIlIaE5ppePEOipM0J9kyjIlWwJjcxihjkugxVBLoWilf3uz3S1ZX3Lj8tky/GzXJT3trS4viTzu/sps/jwnJgqqKSsmPSkpjwhfqGmYiafC21lY9jIkY8QefiMX0/oApoS9oIhaLx+N1NZrlFlFjTGiaYUJve2JFY7Jubb3cGFZVVK5bW69yC9p+p8mBMeHw3j5jjIZS0p16kkfERnX+W1taqPN/+PBhcxqTJL/yhjcajIklyA9jQv3/RK8W2+37+/uj0aj4pOC3vl6vt9zhIO1ouDH57Gc/OzMzw6fozvjsqHY6xXpIcaH4Upz8ckEX6ma/XxAEQRD29/eLK0vW5f8Nh8PNfn+x3S4Z+pQWMCbpktKYxONxfoDNzc3RdGZqbjJhTLQFxuQ2hhsT9sGrYRISGZNqpzOJCuEbN6Exoco+n08ybNWExmRzU9OGxsZmv1/S91MTY9Ls9+vd3zPWmDDGJEOTDIH2ITQcEruqLElpTD73uc+Jb5tu3ry5uLionzqxojGpq6mVHC10dqg/KbT9TpMDY8JRNCbJHxEb3vk3lTGhJxY0lIC6Mcnr5wAYE+uS98akKxDgmkCsZfmtryAI5Q4HRbQZbkycTqd4iu6Mzw5KbCS+ApAwEreSemNCbaUYyyZfV/6+xXZ7xpEmMCbpktKYvPvuu2NjY2NjY2fPnqU5HObn59XchMCYaAuMyW3MY0wODw7ShLvFdrs45oKEAg0Xl//S0I2s5PpoLWPCZD9+JjQmVRWVwYEgBVOI+36Ko1S4McnZuBXDjQmPMSkrKd3c1ETxOJT5RZ7MhcRTWUlpg8cTj8dprWa/v6ykVDx8g8JGFN+CBjpRr5sW8hgTcbMzxvp6eunvzU1NGXzMlMbkz//8zy9dujQ5OTk1NXXlypVr167Nzc0tLS1lnLIrOVY0JhROIs4BtKGxsa6mluRjaDjU4PHwb5O0l/hbk3+nTPUhlAEwJhzFUTnJHxEb3vk3iTHho2J55gUYE5Al+WFMkowr4WNJeOHTKfJrjniEjrHG5E//9E9/8Ytf8Cm6Mz47KLJDHNxBoTSZGRNBEIrtdknaKU5yY8IYE4++TBcYk3RJaUx+8Ytf0DTw4XA4EolcuHBhdnZ2YWEh5QM5GBNtgTG5jeHGhD+GCofDdI0jwUwSxO12VzudtFzxVnV/f788ji7RMy7zGJPvfe97g4OD9GG9Xm+x3S6WPmYzJn09vTy0RNL3UzMqJzQcqqupzazHrhIzGBPq61KXNR6PU6e3r6c3Ho/H4/ENjY00CqOzvaOuppZ6uZubmqgxqW9MCzmSyALxW1BHmrZAm+WVxWtRZ5tqZjZoKKUxkdw2vfvuu5OTk/p1ra1oTOhQ4cIrHo/TgUFf02gkwr+a4ECwqqJS/q1JjgT1h1AGwJhw6Da96IOZX2FMUqLYCBiVA7IkP4wJS3Au0H0v7+fTs0AKJ5GEV9Mdo+HG5O6Pfaxn714+RXfGZwed/vzj0AenyyxP2qLemDDGwuEwCRev15vkYaripijpSbofgYAxSZeUxqRn797enp4X+/oOHjx46NChSCRy9erVubk5GBMGY2IIBhoT+WOoZr+fW/bDg4P0E8Ivmoqjctxut/zJVaJnXKYyJnySxWqnU5L81WzGhHK+igvP/6oyjwnvH+qEqYwJH6EjTm7CA0Yo9kSyUD7lEEtqTHhlvgVFY0Kd82w60imNye/8zu/cfffdd99998c//vF77rmnsrLyU5/61L333ltTU7Nx48bM3jQJFjUmjLEGj4ekYWd7R4PHQ18cfS8Ui8TnlpJ/a5IjQf0hlAEwJhzF4aLJn+4a3vk3rTGhPIumyvwKY2It8saY0DXE6/WSHwmHwz6fz+v1SrIjkRlhSre+dPdorDEpLy8XT9GdjTFhjLlcLrJIPOer+AOmZUyIrkCg3OEottvFd9cwJqYipTHZsX37zh072nft2tPdvW/fvpMnT05NTc3OzqYMYYYx0RYYk9sYHmPC8fl81U4nn27w8OCg5IZV0ZiIlUqSjSsuNM+oHAmmMibiJ95M1Amn/6o0JpL/ao5pjQn/m3d6Je6JgncyNiZyUSJZazQSoQEgkq9JJSmNSRL0uJRbzpjwr4PiRyiHa3AgSKYjNByiLD99Pb0TsRivLPnW5EeCykMoA2BMOIkSbJk5XMK0xkQQBIq9P3wnuLIrEDBqdmEYEyuSN8aEfXA+F5rSUX4WUMqkrkBAPh0kLZHf+mpLcmPicDjEU3Rndnbwu3r6IxqNVjudNCpfcXA9k10u+LB9xQahGc35f1MaExoQlNZH4MCYpEtKY9LW2rq1rW37tm0/2r37xb6+EydOKLZkoi3DmGgFjMltzGNMxEuKRDn2ksSY0CyPajae8h21JZ+MSbPfLx6Gwxjb3NTEB+kkNyZ8ZMG6tfWFMyonuTERBwjIVxcjz2OSgTEhOts7eERDWqQ0Jr/3e79XJ2PNmjUwJkRoOMRPlqqKSoolof/S9yg+kOSjb+hbSxJjwtHWmPz+7//+/fff/8UvfvHLX/qS2+3+67/+640bNz7++ONPPvnkFhOwfv16A42J4iNiPoEFjEmip9+CIPABBTTQSTzxp2TCOJ2AMbEu+WRMLEFKYyKeojtLY8IYK3c4KJUhXUvFCQ0ziDGRryhfV/JfyoHCw9LTBcYkXVIaE2rJrW1tu7u6ent6ErVkoi3DmGgFjMltzGNMSLSzOwPFxfM40jxh5JLFq1Aoo5qNKy7MgTH5yhe9f/83P/z7v332O99oe3JT1z/5ftLxw4Hntw32dL7eGxju6woplse9veYxJnInQj156rPJ+2m0ZDQS4aMM5HMSa46FjAnFFNBonYlYLFEzElUVleKsKGqMCQUBkauKx+P8jcSBQupJaUwULx36XcotZ0wotIT+JgPCzwU6hKoqKkkmTsRilLqV3Ulfwr81yXea1iGULilDh0yFrjdDiWZnY0qPiMnvG975N4MxMTOKjWYSYyI+qOQzAHIknTr+cJ4vcblcGff6zAyMSY5JdMBL1EA2xmR/fz9/6kl3/vyWvtzh4L+V6o1JNBpt9vvpOWs4HHa5XOKxTkmMyf7+/nKHo9rpTDTPTkpyZkyKPpgeWH6yy4OSzEmiFpAYE2pJGBMJMCYGYKAxkTyGOjw4SE+f3G43Dy2JRqNknelKKknyykN8U26cya4y4hvcRBF9GcMb7XMf8yr+cmdQjJ0rx+QYYkzEHdQy0UQ2PHeJYh4Txhif6YYHC4hriqGkuWV35t+RvwXfrHj71PGmMR2Ug0YxKkEN2RiT2traFRGazDdsOWPS19PLZxEWiw92J1SEglDoO6Jvmd3JHCT+1sTfKUvnEEoXGBOrQC0AY5IWio1mBmNCCS+b/X56PrS/vz9Rt1AycIAGdIifSWiY4YKms9VkU9kDY5JjEh3wGhoTyjbC/ytOO1LtdJILIJOi8r5dEAS3280D2dxut9iASE4N8XaqnU46+9LafzG5NCbyi4M4H2IS168VmlwZErUAjIkaYEwMwChjkt/AmOSY3BuTAiEbY1JTU7OwsLCwsLC4uLi4uLi8vJy9N7GcMbEcMCZWgVoAxiQtFBvNDMaEOjlqOmySoJJiu52ejfNXFYcqZ7NXWm0tS2BMckyiA15DY5JPGGtMxDIoB6etJm+RqAVgTNQAY2IAMCZ6AGOSY2BMdCIbY/KZz3xmcnJycnJyamrqypUrMzMzc3NzS0tLKX/tkgBjojcwJlaBWgDGJC0UG80MxoRyKPBJrDk86lY8YKHYbqegEnrkLrYtXq9XnpaYQvd5KAo92KcBZXwEmfhxPW2WJivkhX0wEw0Nl5ZvXD9gTHJMogMexkQRA42J+DyNRqM80xad49ykCIJAMfvlDgcfuMSvMDT0qdnvpxOc12F3ZjrjZ738ypAZiVoAxkQNMCYGAGOiBzAmOQbGRCeyMSbV1dWnT58eGxs7c+bM+++/PzU1JQjCwsLC8vJyxvsDY6I3MCZWgVoAxiQtFBvNDMaEMRYOh0lkeL1eHmzCTUQ0Gi13OEiauN1uCirx+XzkR7j7KHc4FJ8/8212BQK8E0W58/nUJPJn1JInyTQFrETNSHZYP2BMckyiAx7GRBGj8piIJxilCnTa0iAjOt9pucvl4skiaUyNuCa7cy6TtOVpEJr9/nKHg5/1lBcGMSaGA2NiADAmegBjkmNgTHQiG2Nyzz33DAwMBIPBV1999dixY++88865c+dmZ2cl30VawJjoDYyJVaAWgDFJC8VGM4kxIagzwxM6iDtC9PiX3UmESRM2k++gngw9+5XLC/FGeHyKZJspjQltnIfA8OySGqZNSQ6MSY5JdMDDmChi2lE5FD4mOX/F0SiKG+EnuDgSjS+EMTEcGBMDgDHRAxiTHANjohPZGJPi4uL6+vr6+vqH1q175JFHvva1rzU2Nn7/+99//PHHM85mAmOiN/Td/fZv/7bD4SgvL//IRz7y8Y9/vKKi4tOf/nRNTU1tbW2dCaisrCzwKx6DMckI8xsTwuVy0UNgcR9GMmMIjYUhP0IdGJ/PJ54ZhCPeiKS7xbeZ0phQTXGRqxZdgTHJMTAmaVFnYmNyeHBQcv6Sk01iTPhLimc9jInh5PJ6hZ7SbVI2Om6zMoA32v2f9v71l364/ss//Nv65775le2N7vbH1j//va/9pOmbPZu9vYnKN9Z1wpikBYyJTmRjTJIAY2JaxLd9kj7JzZs3l5aWjN5BxnDFY4zBmGSEVYyJosig8Hj6m/IRiGcPpP6MYjIRlTEm8rk2xP0intwkycZ1BcYkx8CYpIXJjYni+avGmIhjTBKtmBkwJtkAY2IAMCZ6IPlpb21pSfTTrki6PT18RzAmOgFjUmh3gTAmVsFYYyKe8lM+qN60mNaYRKPRZr+fp2N0uVwULcIlCGU54bKD2l/sPih9o9xoMKWhPfyNeHeo2umkdCTRaJRyRrI7cx7TNiltJM9NG41G5QlQdMXkxsTn81EaGkqQKZn1Vg/EA6P0eDsYk7Qw3JjQwiRjbXgeIkEQ6NKhxpjQgU0HGD/rJVeGdD8CAWOSDTAmBgBjogdWNyYTsViDx1NWUlpWUlpXU6t3DvzsgTHRiWyMifwl3uwwJqYFxsQqGGtMOOKhIhoiCAKPp9AQ0xoTQRDcbjdNSFFks/EEqzRpBS30+Xzi+hI/cnhwUBxyIkbSo+bTYUgyFFQ7nbSw2e/n3ymN/Sm22/f399NcOTw4nxuTHNgBZm5jQqOoeJe12e/PwCJVO51ptaR43IQe0grGJC1yaUzEhS4LXGGTeJXnMWGiuXL4WolqSl5SvGKIrwzpfoTkLQBjogYYEwPIe2PCT3vJpUFXrG5M1q2t39DYOBGLMcZCw6G+nl7GWDwer6upTbJWygr6YRVj0uz3l5WUhoZDGazb19Ob8boZo5MxWV5eXrlDWvYExkRvCtyY8C4rDXkQy2KXyyV3x12BgKSb2hUIKOaS0Jw8MCbkCBRf0iTqW45pjUkizB+2kzNMa0xIMGU/W1C633V+GxPqkEs+l0QWJFkoniVXPCSNX9s1b7GcGZO8AcYkG2BMDMByxiTdR0+J5snTFasbk7KS0uBAULIwNBwqKylNslbKCvphfmMyGolUVVRuaGxUbNuUxONxCvnJYN1s0MmY3Lp1a2FhYXFxcXFxcWlpSb03gTHRmwI3Jjy2ORwO0z03FyLVTqe8ey9fSA/qFQdHaIsJjcnhwUGXyyXpqNCzChozsr+/n8+hS88nabZL3r2pdjqj0ShN6yDpAmkCjIl1Ma0xKXc4aKJlOeKoHB43RGcELeczPYsP+Gg0KjlrFLcjNyZUjU4ll8vFw5TIPqQbLGyUMaHBYvyzi5fLrwaJHoX6fD66CJPPor95Y/L0PRoCY5IuMCbZAGNiAJYzJumKDxiTDGjweOpqasXhDBOxGPXYqTDG+np662pqy0pKqyoqQ8MheYWyktLRSIRWH41E+FpUYXNTkya7SljCmFB7ZmY9NjQ2bm5qyhtjcunSpcnJyampqampqWvXrs3NzS0sLKT8FWQwJvoDYyK+R49GozxTJvXzJa9KuvR0+15st4sHUOiECY1JOBzmQd37+/vFsypztecDAAAgAElEQVQ0+/3Uf+Nx3bwCJTTl3Zv/n713j46jOBO+NTr8ATkkPpbZ7Ps6Cd6PUcKyAQzJaHfZBPNlkzEkwTiX3cku+24cIGQWSOIFBxAY42S5RCaWRndbEnhkg2Vbvog1Hq9XNzugtSQzh7GEbclCY8kotoQltWTdRjO69PfH86neom/T3TPd1T16fqcOx4y6e555prq76jfVVaCocIwJYNozL9bHssZEQUbAzC8wcwSZmwbqdnlZGcdx5WVlpOsunkWCnDUKx+GlJqrged7r9YLHATujYwgMQ2NCLBJ9vZW8Jqi5UJD80AdM+pmFxkQraEwSAY0JA8w3JuVlZeQnJrjNqNfwgp+eNGl4+sKanZ2dLA0vid2NyejoKIyG+Nd/+RdiPQRDSMCSwD/uvH2leAP6ERL4E1gV2IscNilY35gQdFgPyDAMM0kNY/I///M/J0+ebGlpOXXq1Llz5/r7+0dHR5VPCgCNidGgMRE8le3xeGBUI4w3oZ/B8Xq9cC+jX/F4PHB/SW5gYixoTPiFh5LI6Hf+03deyYkG6WfjyfQcaEwQAbYzJtBeFUwMITkxJ2wjNiYqjwM7wmZkdBs9L6y+YUqsjAkhkTEmAMdxcDUm7XzoKcBspkkMlUdjoh00JomAxoQBJhsTEOpEfxAvrl7Di5tfKjU8+Qf8okU0PJmRXp+Gl8TuxgRoeq/pgfvX3LTiL2AeE4EQGR0d3ZKTA8NM4PW4xgT6/M8/99zo6GgS4+RT2piMjo7CKB4d+yaOQcbkyJEjR44cOXr0aG1tbWtra09Pz+DgoJphJmhMjAaNicCYkFkw4U/0AHi4Q9GdGZgGD7ouuufDU4kFjQn0Q8rLyujunKB/SMbs0Ova0gVWckFjggiwrDGReypHPMUPXBbkFiiRMyZxjwM7wmaCU4lPIWMCn1fyN1HBiwD5AZX4LDo55OfSZIHGRCtoTBIBjQkDTDYm9PJ4gFYNL/eDVdzjSK4unriGlyQ1jAkAk5V+fPGiQIg8cP8aGIFCXo9rTHie/7C9/Z67V915+8rk9vxT2Jg8/9xzv3z8cX37Jo5BxqS8rKyivHzHG2+8uWtXIBA4e/ZsX19fJBKZnZ1VjgeNidGgMVEwJvzCuHeemvOV3Dtos5/lchk9/6sFjQmdPTljAr9YpFMrsNJ3ZAIaE0SAZY0JPYqBBpqXahq3ysYk7nFgR/K6IIyUMSYE+E1UMEhE8kVYt4hY2nRqmirxxgmCxkQraEwSAY0JA0w2JuIroFYNL2dM4h6HvrskUcNLkkrGhF9wH7QQIWNGeMqGiI2J3BM920u3kd2Tgt2NCWgpKPTzSjD/C0lUyhiTosLC4qKibaWlr1dUvP32221tbRcvXkRjYgXQmAjuUPDojeA+Eg6Hs1wusroq7AJzvtLF0PlfLWhMyEyu4XAYnnLlpcaYwKpDMBiHXxiZAh1C6OHwn149N4k/BaMxsS+WNSYcx8HzemT0dHlZWdwB1GT3dNEsG2Kron4eE7fbDWcNhMGnojHhF34iFXwuyRf5hZV3BQeU21g3aEy0gsYkEdCYMMBkY0JcL0GrhpczJnGPIznGRHz8pGB3Y7IlJweGh3x88eLzzz0Hk2jAMzVkFhLovcOzOWBD6A1GR0cfuH8NPIADByFjTPiFeWRhy6Rgd2MiB8wmIyjwkJQ5GGRM8nJz83JzCwsKtpWWQnelt7dXTYccjYnRoDGh2+gcx8E0rvS9JtPpdLvd6QvricINRTCJAHT4QR8YhEWMieCODDOYgDqB1+mJBvZXV2e5XB6Ph9gl+gkdeIVMmgvOBR50Sla0aEzsi2WNCf/pRWpg/BR5dg8m2ksXTdJH9iUNV+jYw0kh2Eb5OOQI9Fx+pKGbrneKU+sbE8HnknyRp6wufUC4RKMxYQgak0RAY8IAk40JNIzIvUSHhqd/ehKMK1E5j4ngF60ENbwkKWBMyAQlD9y/hox6ADkCz9TAOJGbVvwF9OrFG3zY3g7ToNx5+0rYmOd58kpyu/2pakySuK8+DDImpKUF50UoFFLZIUdjYjRoTEiTen91dabTmeVycRxHFnbhFzo2xIbAo6bZ2dmCx3CgB5Xc8GgsYkw0IejPkN9+TQONiX2xsjFJSaxmTMjInXA47Ha74aFIyRd5nofHlHieDwaDWS4XXK7THQ5o8IfDYTKld7JAY6IVNCaJgMaEASYbE/7TvyaR8bfqNTxP/fREnjAHlI9DH5DEkLiGl8TuxsR22MuY0Ms2m7avPowzJnSTF42JdUBjQkqWy0WmFYcl3shmMDsp/DvL5YJbkuDnULjjiMczJgs7GhMYewIphRUr6LWHTACNiX1BY2IyVjAm9A+ZMEJN0MKXfJFf8N2CYWuk6wEbJ/epSTQmWkFjkghoTBhgvjFZDKAxMRkbGRN7gcZksbVpVq5cuZiNiY2wozGBCRfJUwNJXJ9OJWhM7AsaE5NhbkzsBRoTraAxSQQ0JgxAY2IEaExMBo2JQSxyY7JixYq0tLS1a9eq38XuwBd09913ozGxOHY0JsxBY2Jf0JiYDBoTTaAx0Qoak0RAY8IANCZGgMbEZNCYGMQiNyZr166FgEdGRtTvZV/8fj983n/6yU/QmFgcNCY6QGNiX9CYmAwaE02gMdEKGpNEQGPCADQmRoDGxGTQmBjEIjcmxCCsX79e/V72BcbUpKWlvfzSS2hMLA4aEx2gMbEvaExMBo2JJtCYaAWNSSKgMWEAGhMjQGNiMmhMDGKRGxOekgh+v1/TjrZj3bp18EnhkRz6C2poaEBjYjXQmOgAjYl9QWNiMmhMNIHGRCtoTBIBjQkD0JgYARoTk0FjYhBoTEgG0tLSfD6fpn3twsjICNElS5cuhQEmAmPS29uLxsRSoDHRARoT+4LGxGTQmGgCjYlW0JgkAhoTBqg3JuvWrduMqIN0P0w2Jov2OxIkXL0xYR241SGJXbTGhKeezYEP5ff7e3p6tB7EmoRCoc2bN5NxNNdee+1TTz0F307u1q2FBQXbSksPHjzY2Nh48eJFCxqTRXvF27xwKukwJpi0RIwJwhxDjQkiYLMWY4JoNSaIuIJtRmOiAjQmDFBvTBAdmGxMEK3GBFHJYjYmPM/v2LFjyZIlLL8A41m+fDmtS/Jyc4sKC8vLyv7zP//zvffe6+vrm56enp2d1ZG9pINXPIIOY4KgMbE1aEzMBI2JJtCYaAWNiT7QmDAAjYmhoDExGTQmBrHIjQnP8+Fw+MEHH/zc5z7H8mswhqVLl0IfktYlvry87du2Vfr9dXV1wWDwypUrsVgsbkvFHPCKR0BjogN9xoQMVLl5+XfE5Vt333fvalXccccdaWlpWS5X3C3//lvfuuaaaz7/Z3+m5rA33njjNddc8/ff+lbcLbNcrrS0tJtvvlnNYZ1OZ1pa2l133RV3y7vvvvuaa65xOp1qDrt06dJrr71WTbTidG18/nkjjInf76eHI23atOmZZ57xer2rV6+GarM4B2fJ3foFxsTj8Xi93vXr12/cuHHTpk0vvPDChg0bnnjiiQcffPDHP/rRd7/73XvvjXN+3HHHHXfccYeaykPzN3e4xSfjyi+71R/h5ptvVlO9VQLLzKkxJnSSX3zxRcjYI4888vnPfz4tLW3FihVsvm/TEVewzWhMVIDGhAFakx6NRsfGxjo6Ok6ePFm1e3dFeXm+z0c3tbEICpzw9ASKSTcmNPPz8zMzM8PDwz09PQ0NDf4dO0pLSnx5eXm5uUw+/k+/95r4s/z6Z68Z+qb5Pp+yMZGr1cXFxal9kU0ii82YzM/PT05ODg0Nvf766z/72c9+9MMffu9737vvvvvuXb1asiW48ssSLbm/uUNDS06S5cuXJ3gEmn/6yU/ocSX0JasgP//1ioqq3bvffffd9vb2uFcthszMzExNTfX09IRCoQMHDvh37CjIz/fl5SXxkrLpmT9IVjwmF1Vxge/Lv2NHQ0ODms4/z/Nzc3PiW7lxt4kH/+mfbvurr/5282bmuRInTaUxIUjWhJc25ufl5sYtr7z88rXXXpuWlrZ06dJXXn5ZeeOsrCy4YD700EPKWz7++OOw5a233ho3gKVLl6alpV177bUvbNyovPGGp56Cwy5fvjzuRwO3kpaWtuGpp5S3/MHCqu2r7r5bd7rgmUEyy1LixoSGtKNCoVBeXh62CmgkjYngPh6NRvv7+zs7OwOBQNXu3cVFRXB5Uf6i1dRJQfn1QxJX5nXff03l7lDD1VRvrSXf56soLw8EAmr6+XNzc5CxkydP3nbbbab1hK0JGhM1oDFhgD5j0tnZKWhmYVEovrw8uVu7JEkxJr29vQ0NDZV+/7bSUjAmTMq670sZk4f+YOib5vt8xUVFVbt3BwKBzs5Olcaks7MTjYl6Fpsx4Xk+FotNTEz09PS0tbUFAoFKv79s+/bCgoJ8n098ihlR8+9dvTotLe3e1asNvVgV5OeXFBeXl5VVV1cfPXr0ww8/vHjx4uTkpEUGmIgBY9Lb2wvGpNLvLywoSO5F78Vnt0pWPEOvY5q+tcKCgkq/X6sxMedWvvG5527O/PLNmV/+f1fdwzxX4qQlxZi8vKkw3+eDS4FCufXWW0lTftWqVQpbPrEgQcBuvPrKK3JbvvrKKyBBgIcfekjhsPfeey/Z0ul0KkdLJEhaWtq9996rsOUPfvADsuXy5csVtnz1lVdAggBPPP64jnTBjyJl27cfOnSosbHROGNy+vRpNCYC4hqT2dlZ2pjs3bOntKSE3Cgly6pVq1TWSUFZL2NMVO6+fPlyNdVba8n3+QoLCl6vqAgEAs3NzWqMSSwW6+/vb25uRmOCxkQNaEwYoDXpsVhsfHy8q6urtbV13759lX5/aUlJUWEhFrlSXFRUUlz8ekXF22+/feLEiYsXL3IcNzs7a5wxmZ2d5Tju4sWLJ06c2P3WW69XVJQUFxcXFTH5+D+7X+J+9uQjuYa+aWlJSdn27fv27Tt27FhXV9fAwEAsFlNTq7dt25baF9kksgiNyezsbCQS6e/v/+ijj06cOLFv796dlZXbSkuLi4oKCwoKCwoK8vNJWfd9iZr/7w9vpbfRVJ55+mnSCHjm6ad1H0ehwKeA69WunTsDgcAf//jHcDg8MDAwPT1tzQEm/ML3cvHixba2trfffnv3W29tKy0tKS5O4iXlPzbmS1Y8JhdVcSkpLt5WWrr7rbdOnDjR1tbGcVwkEolrTMS3coNuE9/427vAmNyc+eWfP/ww83QJkvb222+rTBogWRO2vlxWUV5eUV5eXlYmVx5/7LG0T/P4Y49Jbpnv8y1btoze8o6VK+UO++1vf5ve8rrrrsv3+SS33PTCC4IAPB6P3GE9Ho9g400vvCC55e9fffW6666jt1xz//1yh71j5Up6y2XLlslFK07Xhg0b4E8V5eU73njjzV27AoFAU1NTX1/fyMgIaVYlxZjMzs6OjIycPXu2qKgIWwU0aoxJLBa7cuVKd3d3Q0NDTU1Npd//ekWF3NmxYcMGlXVSXH7jLRB/0Q8/kKtm3zX336+meusoFeXlMEKzoaEBnmmdmJiIa0yuXLkSDAZXrlyZhsYkLS0NjYkiaEwYoMOYTExMdHd3B4PBmpqaqt27Fa6DWODSWVFeLndrlyRxYzIyMtLX19fU1FRdXf3mrl1xW3LGlYcfyBV/lt94CwxN+OsVFZV+f01NTUNDQ3d3N0zBoKZWl5WVpfZFNoksQmMCJ9fExMTw8PD58+ffe++9//7v/96/f/+eqqpdO3dW+v2Vfr9/xw4oj6zNE7/7s48VkQ20li996UukEfClL31J93HkCsS/a+fOvXv2HD58uLa2NhQKdXV1cRxn5QEm/IIx6evrO3v2bCAQqK6u3vHGG8m96P3+tyWSFY/JRVV8xYMOZHV1dVNT09mzZ0dGRtQYE3Nu5d5f/ILoEigvv/SSpZIWCARUJg2QrAmFW3dW7d6tUF6vqPjMZz4jUACf+cxnoGclKPfdd1+aiKeefFK85QsiCZKWlnbLLbdIxrDixhvFARTk54u3LMjPF0e74sYbJQ97yy23iGP4/auvird86sknxVved999KtN1ww03kHTt27v3wIEDjY2N77///uXLl69evUrmpU7cmMBV5erVq+fPn9++fTu8O7YKAJXGZGhoqLe3t6mp6dixY/v27du7Z4/ceXHDDTeoqZOS5flfbRN/0T//Yfzdf//qqyqrt76yd8+empqapqam9vb2oaGhyclJhWvL/Pw8ZKy9vR0m7kFjkobGRBE0JgzQmvSZmZlIJHLp0qWurq6mpqaGhoZAIHAEUSQQCNTW1ra2tp45c2ZwcHB8fFz5hE+wpwc/Hg4ODp45c+bEiRO1tbUMv6N/+4di8Wf53W92GPqmgUDg2LFjTU1NH3zwwaVLl0ZGRpS74qRWv/nmm6l9kU0ii9CY8Dw/Pz8fjUYnJib+9Kc/tbW1tbS0wPlVU1Nz8ODBAxS/+FGh+N03/Xv5AV2If+/1eDz6DqXAwYMHa2pqAoHAu+++e+rUqXA4fPny5YmJiWg0atkBJvzCQ+CDg4M9PT2tra0nTpw4evRoci96FcX7JCteEt8iEQKBwNGjR0+cOHHmzJmenp7x8XHl5xB5np+fnxffypN+p9i1a9fKW28TGJNv3XNPct9FHyRpra2tKpMGSNaE6rf++6Qi3/ve98SyIC0t7e677xZsSR4OFXD99dfX1tYKNs7MzJTceP369YItH3nkEckt77zzTnG0d955p+TGjzzyiGDLjRs3Sm6ZmZkp2LK2tvb666+X3Li4uFhlujweD2zQ0tJy6tSpc+fOXbhwYXR0lH6iKinGZH5+fmpqqr+/v6qqCt56cc78KgZWo1cwJnNzc7Ozs+Pj40NDQ11dXe3t7a2trc3NzZLnhfjWJlcnJXlt0x7xF/3Lf94ed0fJGi6u3rppbm4OBoNdXV19fX1wbVE2JpCxvr6+v/7rv05bTDO/iiGrVqExUQCNCQO0Jh0eUBwaGurr62tvbw8Gg3LXQYTQ3Nwsd2uXJMGeHtzpR0dHL1y4EAqFTp06xfA7+uU/bxd/ltc27TH0TZubm1tbW9vb27u6uoaGhsbHx5VXRSW1urq6Gi6yPp/vOKKIwtjRFDYm/ELjZmpqamho6PLlyx999FFHR0dbW9vp06dDFOv/pVz87r7/OBDSTiAQkOw87N27V8fRFDh9+nRbW1tHR8fFixehaQI/GFpZl/ALkw6Mjo729/efO3cuFAq1tLQk96K3d9d/SVa8JL5FIjQ3N7e0tIRCoQsXLvT396s5lcD9GX0rf+D+NQJdAuWZp59O+ntphSTt3LlzKpMGSNaE//rPk52dnR0y7Ny5U/IUJr6AbHnq1Ckyt4KYb3/72/Rhn3jiCbktP/vZz9bX15Mta2pqFAJ47rnn6MM+99xzChvX1NTQ0X72s5+V2/KJJ56gDyt4eohm+fLlp06dUpmunTt3dnZ2nj9//qOPPurr6xsYGBBY3WQZk2g0ynHcoUOHFIJZtCgbk7m5uUgkcvXq1UuXLvX29nZ1dUmeHQpftKBOylH06tviL/rJf31deS+FGk5Xb910dnZ2dnZ2d3dfunRpaGgoEonEvbZAxoaGhu666y5jvjH7gcZEATQmDNCadOgtRCIR8MdXrlzpR1QwMDAwPDx89erVaDQa99KZeE8P5iq/evXq4ODgwMAAww/+9EOV4s9SkXfM6PcdGBgYGhqCgdaxWEy5y0dq9dGjR9ncGWzLIjQm/MIY2omJiatXr37yySeXL1/++OOPe3t7eyg2rNshfvdtrx0hG7z11lu333ZbusOR7nDcftttJSUlPTL8zd/8jWTyb7nlFrld9HHx4sWPP/748uXLcLGanp6Oe+5YBBhmMjk5OTw8bMRF74+1IcmKR2/T0tJyz6pV8IX+P3/xF7/65S+TG4MyAwMDg4ODV69enZycnJmZUfMUldG38qKCQkldAuW9d99N+jtqBZI2PDysPmm8jDE59V7nmAx9fX30I3ViPve5z/X19cHGj4km7xBQVVUFWzY1NSlv+c1vfpPEANNJKgRw5swZ2PLMmTPKa6jfdttt5LDf//73lWNoamqCLclIDTkee+wxrekaHx+fmpqanp6enZ2lv7ukGBN+YXaJ2tpa5cgXJwrGBG4Zs7OzMHp3cnJyfHxc8tRQ+KLpOqlAZVGD+It+9udvKuyiXMPp6p0gExMTkUgkGo2q/NUBfrq7++67jfnG7AcaEwXQmDBAR9LhBz1onk5MTCTr4pLayN3aJUm8pwejIqenpycmJuTuVebw7M/fFH+WyqIGo993fHx8cnIS1L7yABO6VtfV1bG5M9iWxWlMADjLYrFYNBqNRCJTnyb70bfE776r5Dj89fLly+kOx8svv3z58uXLly/vfuut3W+9NSXFa6+9ppD/jRs3Su6lG2jhwVljC1cCgPSMxWJTU1NG3JVa3+uUrHj0Nl+7884f/fCH7e3tY2Njhw8fLiwsTHoYykxMTIDkmpubU/PdGXorP9/Z+fU77lQwJvd/7/vJfUd9TExMTE1NqU8aL2NMQq0XojL88pe/hLN1yZIlX/nKV8jJS8/tumbNmmg0eurUKfLKTTfdRJ/pNy5MQbJkyZJPPvkkGo3efvvt5E9//ud/Trak/71169ZoNLp161byCjxSQQJYsmQJ/HvVqlUQLVm1ZMmSJXSE9I4vvPBCNBrdv38/eYUEQ/Ylr3/yySeffPIJeeXGT8+lQn/Muro6hXSRI6Slpa1ZsyYWi8ViMXKlor+7ZBmT+fl5cpGH63w0Gp2amhoYGPjoo49qa2urq6tLS0oK8vMFC1fffffdt371q+oXuv71zyQWVvvp916Lu6Pkx9z0zB+0rrTtdDpXr16tY4luBWMC2ZuZmYktIDgvJKfgoSF1UoG3tv1RnIHnHt2tsAup4XJA9U4QQf1UWd9AM9HpgnnTzpw5c/jw4bfefLOosNCXl0fy//JLL1177bVgr1SWTc9IzEm/NmuLEXsJyvLly5cuXfrySy9pqmBoTCRBY8IA3UmHW9QcohrBTV2BZPX0rPAFPf+LKvFnqSp7z4S3Vp9wAsdxjQs0NDTU19cfOXLkwIEDxcXFry7ME7Zu3TpGz8FYkVAoJE7jIjEmNPMinvdK13z4a11dXbrDMTw8LN6R5sKFC3Q/QZIPPvhA+SBaMSI/pjFvzEWv7f1eyYpHb5PucOzbt8+Id1ePjq8PvvSkR/J/HnwQzIjrzq/RouQ7f/9t8u/C/IKkv68OtCZNsiZ8GLwouXFPT8/atWt9Ph9cKsk1kFwhjx8/Do/u19TUrF+/fv369TU1NSMjI8ePH6dPcziU3+9fu3YtbLNu3Tq/39/T08MvXHKBzZs3j4yMwNHuueeetra2tWvXbt68+fjx45IBhEIhn893zz33+P3+UChERys4LES7fv36lStXwucihxVHC4eFbfx+Px2toD8D0a5bt+6ee+7RlC65LyhZxkQSWHW4p6enoaHhwIED20pLCwsK6FWrH19YFvqhhx5SudD1r2WWyI27o+THfPHZrZqW2f7B2rUQ8Iannkpwie7e3t4pdUt0h0IheNOVK1euX7+erhI//vGPVy4sqOTz+ZSPo/Uu7/P5SHVat24d/b7r1q0jWlCyYWM+8/Pz0Wj06tWrHR0dgUCgavfu4qIiehl4svz2D9auVfmVvfistGgzYi+63Lt6NYS66u67NdWxfJ+vorwcjYkANCYMMDPpiErM7OkZjWS/cU95E/w1HA673W4Yx57pdGZnZ7ONVsDc3NzY2Fh/f//JkyfJXBLQcEQUWITGRIxyzec4bllGhtvtDofDCgeBTK5YsWLdunVrF9q1aWlpTqdz7dq1IFNWrlxpygda1KipeG63O9PprK+rYxWkdTh37tzj//ZYpd9/7tw5nudpY9La0nL16tW62rpXXnp57f1r/vSnP7EOVjOajIkAsQKQQ+wgFBCrjcQD0HRYTdGq789oipZgqDGZnZ3lOO7ixYsnTpx4++23X6+ogAXmyarVX/jCFyDg66677rUtqhYgf/IRCffxs/v/EHdHyY/5Hxvz1a+x/dqWLWRl6C984QsJLtF98eJFlQtO1dTUgBmE/xVXCWL9lI+jw5iQKidZacFL+v3+uB/BHGKxGCwDD0sOlW3fXlpSAsl/9Oc/J8Ffd911v/vtb9V8Zf+xMV+y2hixFynPPvssnepf/+pXKncsLioqLSmp9Pv37dvX2to6MDAQd+kMHo1JskFj8v+DxsSCLB5jkuVyeTwe6DTW19WVl5UxDVYIMSbNzc1oTNSDxoSPV/N5ng8Gg5lOZ7rD4fV6OY4TH6Gnp8fn88GvsrxM5wF+yLXID2IpjJqKx3Gcx+NJdzjcbncwGGQVqgURGBPW4SQKGpMEo1Xfn7GmMRkZGenr62tqagoEAm/u2kWvZb7m/vvpT3fHypVq1rr+jbdAHO3DD+TG3VHyY/7+tyXql9m+Y2E0B7Dm/vsTWaK7r69PpTERoLuLm8hdXlOlZQXMmNbd3d3Q0FBTU1Pp98My8Pk+H1FdwFe+8hU139rvf1siWW2M2IuUL37xi3Soy5Yty/f5VNYxWFC8pqYmGAxeuXJlYmICjQmPxoQJaEwsyOIxJukOx/7qarYRKjA3NzcxMXHlypVgMNjQ0KCm4YjwaEx4nldhTIDysrJMp3NZRkbcPra+zgOSFNRXvPq6uiyXK93hsJr/ZQgaEwIaE97mxmRubm58fHxwcPDMmTOtra21tbVHjx6F9aoLCwvTRDz66KNxF7r+3W8kpgn/t38ojruj5MesKN6ncoFtyZlECgsLVe5+RLRE9+DgYFTdEt0CdHdxU96YwOy5ly5d+uCDD5qamo4dOwZrwEuuPKWmslUU75OsNkbsBTz66KPiUB944AGVFSwQCDQ0NDQ1NXV1dcFiDnGVnO7qZCPQmDAAjb4ma28AACAASURBVIkFWTzGxOLj2Ofn5ycnJ4eGhtrb28nCBGhM4oLGhFdtTAA4EZQPiMaEIVr7YNnZ2ekOh/IjV4sHNCYENCa8zY3J/Pz81NTU6OjohQsXzp07d+rUqZaWFlivOjMzU9wzvP766w8ePKi80PVrm/aIo/3lP2+Pu0K25Mfcu+u/1KyuXVtbe/3114sDzszMVLM7IFiie3R0VOUS3QJ0d3FT3pjAAjpDQ0NdXV3t7e2tra3Nzc3FxcXiL05lZdu7678kq40Re508efLgwYOS1SwtLa24uFhlHQsGg+3t7X19fePj41FqHXE5dFcnG4HGhAFoTCzI4jEmFh/HDtNujY+P9/X1dXV1wfUXjUlc0JjwGo3J/urqdIdD+YBoTBiiow+W7nBY1gWbDBoTAhoT3ubGhOd5WGHq6tWrw8PDAwMDsJb5hg0bJLuFaWlpd911l/Iq1xV5x8TRPv1QZdzlsSU/5h9rQ2qW1r7vvvvkAt6wYYOaIwD0Et3RaDTuExOSqK8SAlLemMzPz8My8CMjI0NDQwMDA+fPnxc85KKpsv2xNiRZbYzYq7+//6677pIL9Ytf/OL58+fV1LErV64MDQ2Nj4/HYjE1a1/qrk42Ao0JA9CYWJDFY0wAK49jhyGRQ0NDly5dkrvuI5KgMVGo+eFweEtODljCYDDodrvdbrfyAdGYMERNxcvOzgZFEg6HvV7vsowMyelpFiFoTAhoTHj7G5O5ubnZ2dnp6empqanx8fGxsbEzZ84o3w1zcnIUlriuLGoQR/vsz9+Muza25Mdsfa8z7o5VVVXKATc1NalbnntsjFqiW/ea9OqrhICUNyb8wjLwkUhkcnJyfHz8scceS6Sytb7XKVltlL9ifXvl5OQoh/rYY4+prGDg41RWMN3VyUagMWEAGhMLstiMCWDNcewg+KPRaCQSUb70IwLQmCjUfBhdtSwjAxaK8ng8cXvXaEwYotKYwFS+6Q5HlstlwUFzrEBjQkBjwtvfmAD0stx0oiRZsmRJOByWW9+6quw9iVvVL6riLowt+THb3u9V3mt4eDjuovUrV65UsTD3/yXBZenVVwkBi8GYAFDfGhsbSY164IEH6PidTqeaytb2fq9ktVH+fnXsFQ6HSTUTnCArqfmGGxsbVVYw9XVMd3WyEWhMGIDGxIIsTmPCW3gcO1ysX6TYtGlTdnb2U0899fDDD3/+859PS0tbsWLFZoRCvD7fZjQmMjVfDZvRmLDDnD5YqoLGhKD+LEZjojVagslnq8/ngwXg/X5/T08P/en27Nnj9/vXrVu3YsUKhfh136r0VcX169fLBVxRUeHz+WDpeuVvPLno7uIuHmMCrFu3jl4dT5A3siSzwnen7+zQsRe0A8m3Kf6Kjx8/vnnz5nXr1qn/+CrRXZ1sBBoTBqAxsSCLx5jYdBw7DDy5evXq5cuXT548eeutt+JJpAY0JmhMbAoak0RYbMaEPGcKo43o9eDQmPApZ0xGRkbo/5X7dGSdeDFxb1VyNUq5KobDYbfbDXtlOp3Z2dnJCjjp6O7iKqdO4Uzk7WlMBOjIW9yzQzJpcfeSq2yJhKobM9+LFWhMGBA36aFQ6DiiC6KBtbKojIlNx7HPzc2NjY319/c3Nzffdtttpl25bA0aEzQmNgWNSSIsKmPCcVy6w7ElJ4fjOI7j9ldXozERoL4/YwtjIkBHb035VqVQo5SrYpbL5fF44Enn+ro6uXnirNC91B2DQuqUz0QejYnU2SGXtLjnVNzKZmY1s0KVNho0JgyIm/S4z2cicuiuyovHmNiXubm58fHxgYGB1tZWNCYqQWOCxsSmoDFJhEVlTOrr6tIdDrnBkmhMeDQmIuIOlJCrUcpVMd3hEDiCZAWcdHTHoJA65TORR2MidXbIJS3uORW3splZzaxQpY0GjQkD0JgYBxoTPnWNyfz8/OTk5NDQUHt7+x133JHI1714QGOCxsSmoDFJhEVlTDiOW5aR4Xa7JWcxR2PCozEREXeMiVyNUq6Kbrc70+mMOzecjoCTju4YlMeYKJyJPBoTqbNDLmlxz6m4lc3MamaFKm00aEwYoNKYrFy50sDHV1IOmAgajQmf0sYkEomMjIx0dXV9/etfN+3KZWvQmKAxsSloTBJhURkTnueDwSA8ber1egW/1qIx4dGYiIh7q5KrUXHlncfjSXc43G63wiPPVuhe6o5BOXUKZyKPxkTm7JBMWty94lY2M6uZFaq00aAxYYBKY4INdE2QpM1TqN8djYktmJmZiUQiQ0NDd911F54jakBjgsbEpqAxSYTFZkyA8rKyTKdzWUYG3X9AY8KjMRGh8lYlrlFqqiKZyHOxzWNCkDwTeTQmimeHIGkq91KobGZWMytUaaNBY8IANCZGAElbtWrVzAKzs7Pql6xHY2ILZmdnY7HY+Pj4N77xjbS0tCVLltyDKLJixQq4h6Ex0QEaE4agMUmExWlMABisTv4XjQmPxkSEplsVXaPUV8Xs7Ox0h0Py+RQrdC91x6A+dYIzkUdjouLsIEnTtJdkZTOzmlmhShvNPWhMzCdu0s38VlIGSNo3vvGN4QVGR0cnJycjkcjs7Gxcb4LGxC7AMsOrVq1KQ7SAxkQHaEwYgsYkERazMdlfXZ3ucJD/RWPCozERoelWRdcoTVUx3eGQnGZCR8BJR3cM6lMnOBN5NCYqzg6SNK3nlLiymVnNrFCljQaNCQPQmBgBJO3rX/96KBQKhUJtbW0dHR19fX2Dg4ORSCRutxCNib1Yv349GUaxatWqVatW3XXXXVlZWbfeeustt9ySmZnpTDZf+F833fBZYfnzjJuS/kYGgcZEB3Tn4c8///n/8+C/YDGt/PCBH9/5l6vEhXlgtiiLypiEw+EtOTkwlD0YDLrdbrfbTfZFY8KjMRGhfKtSqFHKVTE7Oxt6reFw2Ov1LsvIkFw4xgrdS90xKKRO+Uzk0ZhInR1ySYt7TsWtbGZWMytUaaNBY8IANCZGAEm7/fbbGxoaGhsbjx8/3tLScv78+b6+vsnJyVgsprw7GhP7Mjc3F41G+/v7Ozo6jhw5UrV7d1FhYV5uLjiCZJVf/+w1cVZ/+r3Xkvsuhpa83Fw0JpqgOw+fue46uheKBYtdSsobE5gBcVlGRrrDke5weDweuueAxoRHYyIi7lo5cjUqrjGBKTzTHY4sl0tu8lcrdC91x6C8Vo7CmcijMZE6O+SSpsaYKFc2M6uZFaq00aAxYQAaEyOApN18883+HTt2Vla+uWvXoUOHWlpaOjo6RkdHp6enlR/MQWNiX+bm5mKxWH9/f2dnZyAQ2LtnT2lJSb7Pl+/z+fLyklXWP/QHcVbXff+1JL6FoQUSUlRYWLZ9+6FDh06fPt3b24vGRBk0JlhSoKS8MVEGjQmPxkSE7ltVIlUxkYCTju4YErnLozFRf3Ykfk6ZWc2sUKWNBo0JA9CYGAEk7ctf/nJpScm20tLysrI9VVXvvvvuhx9+yHFcJBJBY8I6LqMAYzIwMNDV1XXs2LF9+/aVbd9eXFRUVFiYxPLkI7nirP7s/j8k910MLcVFRdtKS1+vqHj77bfb2touXrwIs/wopxeNCYDGBItNCxoTlQoAjYnWaAloTIwOOOnojgGNida8oTFJDdCYMACNiRFA0pxOZ15ubr7PV1hQsLOysrGxMRQKDQ8PT01NoTFhHZdRzM/Px2KxoaGh3t7epqYmkCZVu3cntzz/q23irP78h/lJfyNDy769ew8cONDY2Hj+/PnLly9PT0+jMVGA7jxkZmYWFRRiMa1syn7pG7f+RFyYB2a78qc//SmJZxkT0JgkGK36/gwaE2XQmKAx0Zo3NCapARoTBqAxMQJiTHK3bvXl5RUWFFT6/Q0NDWhMFoMxmZmZGRkZuXTp0gcffADSJBAIHEkqv/vNDnFW/+0fipP7LkZz9OjR2tra1tbWnp6ewcHBaDQ6NzennF40Jlo7D0hSwLVyEAIakwSjVd+fQWOiDBoTNCZa84bGJDVAY8IAo40JPRuQ2+0OBoPpDofcBFRy6NiFLbQxgRku/Tt21NfXozFJeWPC8/zc3FwkErl69eqlS5d6e3u7uro6Ozs7kkrRq2+Ls/rkv76e3HcxlM7OzvPnz3/00Ud9fX0cx01MTKhZeBuNidbOA5IU0JggBDQmCUarvj+DxkQZNCZoTLTmDY1JaoDGhAGGGhO3253pdO6vruYX1qyqr6uTWxNeAR27iKFnbwZxEw6HEzymHGhMCIvQmPA8Pzs7OzMzE4lEJicnx8fHx5JNZVGDOKvP/vxNepvDhw9/7c47QVZ+7c47d+3alfQwEmd8fHxqaioWi6nRJTwaE+2dByQpoDFBCGhMEoxWfX8GjYkyaEzQmGjNGxqT1ACNCQOMMyZbcnLSHQ7x8u+GGhNYFkvNQdTHwHGc2+3OcrlUbs+rMCbd3d1utxt6s5lOZ3Z2Nr07GhO7Mz8/Pzc3NzMzE4vFYrFYNNm8te2P4qw+9+hussEnAwPpDserr7zyycDAJwMDe6qq9lRVJT2MBIHkzMzMzM3NqdElPBoT7Z0HJCmgMUEIaEwSjFZ9fwaNiTJoTNCYaM0bGpPUAI0JA4wzJplOp8fjEb9OzAXHcV6vV3Kl9OzsbGITyLAUjuOyXK4tOTmCAwaDQfLgz7KMDK/XW15WBq8sy8iAES7wVyjhcBjGmPALg00gjGUZGUSjhMNhYjTgTwKpoUxcY+JyuTweDwxyqa+rKy8ro3dHY4IoE7eGwFkj9pV2B42J1s4DkhTQmCAENCYJRqu+P4PGRBk0JmhMtOYNjUlqgMaEAcYZk3SHQ2w3eMqYuN1ut9vNcRwM4nC73bCBx+PJcrnAJgSDwXA4DLtI6hKe55dlZIBx2F9dDQNM6uvqYHfYF/qN9BgT6E+Sf5SXlXEcV15WRsanZLlcRJFkZ2drGmDCqzAm6Q4HqBxJ0JggysStIRzHLcvIcLvdxj16xgQ0Jlo7D0hSQGOCENCYJBit+v4MGhNl0JigMdGaNzQmqQEaEwawMibgMsQTiwheJ7vIjfIg7oM+OMdx9IyzIEoUjAm9O7w1vTEZkKKeuMbE/Z3vwPAZyd3RmCDKqKkhZOyV1+tNmcEmaEy0dh6QpIDGBCGgMUkwWvX9GTQmyqAxQWOiNW9oTFIDNCYMYPVUzv7qaoGGgGEX4tf5BWPi9Xol32hZRgaomS05OTBIJMvlgnV5eMp9qDQmsE2WywX9THh0iIx/UUlcYzI8POzxeMj6QYLd0ZggyqivIfCE2rKMDHutNiUHGhOtnQckKaAxQQhoTBKMVn1/Bo2JMmhM0JhozRsak9QAjQkDjDMm2dnZyzIy5GZ+FSwzHHeMCagNySdZtuTkwG/p8AyCYAYHfcakvq4OjpnpdOr4iV7lWjnwqBE8FkTvjsYEUUZrDYFVq8yM0CDQmGjtPCBJAY0JQkBjkmC06vszaEyUQWOCxkRr3tCYpAZoTBhgnDGBiVqzXC5wEOFwuLysjF5dWG4eE/g3mYiEzGMC05SI52Ugs72SqU+IWykvK6ONCVnnWM0YE7fbvSUnZ391tY6ZIFQaEwCmuaXfBY0JoozWGiI5dMuOoDHR2nlAkgIaE4SAxiTBaNX3Z9CYKIPGBI2J1ryhMUkN0JgwwDhjwi+shrMsIwPmE3G73WAoYAgJx3HwZIpgrRx6DR2yVg7s4vF4BD+V76+uBsNCpmzgFxY2hsOSfcGewOwqgrVyyNFg4/q6OrfbDRPQkl00fXBNxoQXrXyMxgRRJm4NCYfDUM95ng8Gg7SRtDVoTLR2HpCkgMYEIaAxSTBa9f0ZNCbKoDFBY6I1b2hMUgM0Jgww1JgYDb0UDr+gPxKfr0FwEFAtmo4Q15hkP/ssGXoDUol+8AeNCaKMmrVyPB4PkZWC1bvtCxoTrZ0HJCmgMUEIaEwSjFZ9fwaNiTJoTNCYaM0bGpPUAI0JA2xtTDiOoweAkNWFEwQe84EeJiy7k/TVhbOffZYs5ZPlcgksDxoTRJlUqiGaQGOitfOAJAU0JggBjUmC0arvz6AxUQaNCRoTrXlDY5IaoDFhgK2NCU9Nniq37owO4CkGOCZtT9Sj9akcAanUH0ZjYgSpVEM0gcZEa+cBSQpoTBACGpMEo1Xfn0FjogwaEzQmWvOGxiQ1QGPCALsbE2uCxoSAxsQIUqmGaAKNidbOA5IU0JggBDQmCUarvj+DxkQZNCZoTLTmDY1JaoDGhAFoTIwAkrbiSzdteuYPLz679bfP5f3h5bKd5TU1exv+5/iZ4MmP2oMXP5QvBb8NiC9M//6gX2EXy5b1D/rFn6XgdwHmgdm6FPxOooast2cN0VQOV70v10aUyBLT8+jfJWv+b/XX/Md+8e+kEeD62t8y/y4WVdFU8bCkdpGsCYer3lezr/qzeEfZPrrdr3xY19f+lmz52C/+PSkBaDqspmjpLXeU7UtWtKSwPVvVfzpSdN+qEqmKiQRshaQlmLoPNVZaaxYdedN3dsjtpb5bRIeKxiRx0JgwAI2JEUDSbvjsTZKXGCxYsGDRWm5e/h3SCMBrCxYsdizqz+Jv/KWXbvcrH/aGz95Etrx5+XeSEoCmw2qKlt7yG3/pTVa0FinqP51FihUCZhKDpkprzcL8u1PfLaJDRWOSOGhMGIDGxAjQmGDBgiW5xY6dByxYsNAFjclaNCYWK1YImEkMaEwSL+q7RXSoaEwSB40JA9CYGAEaEyxYsCS32LHzgAULFrqgMVmLxsRixQoBM4kBjUniRX23iA4VjUnioDFhABoTI0BjggULluQWO3YesGDBQhc0JmvRmFisWCFgJjGgMUm8qO8W0aGiMUkcNCYMSCVjEgwG0x2OcDjMcVym08kwEjQmWLBgSW6xY+cBCxYsdEFjshaNicWKFQJmEgMak8SL+m4RHSoak8RBY8KAVDImPM/X19XBf9MdDoZhoDHBggVLcosdOw9YsGChCxqTtWhMLFasEDCTGNCYJF7Ud4voUNGYJA4aEwZY35ikOxzBYBD+DaNI4MUtOTnLMjLSHY5MpxM2IGNM0h0OUpjEjMYECxYsyS127DxgwYKFLmhM1qIxsVixQsBMYkBjknhR3y2iQ0VjkjhoTBhgC2MCI0d4avBIusPh9XrD4TDP816vN8vlov9qkTEmTqczd+vWvNzcgvx8/44d9fX1oVBoeHh4ampqfn5eYfc95U3iC9Pz3irT4k8iz3urxJ9lT3kT67jsTSrVEAEfBi8meGM2FMnYPgxeNOGtN2/eTBoBdhn0BzBMmq3Bi6cmbJEu9Wfx8ePH6Xa/8mGhyQFs3rw5KQFoOqymaNX3Z+x40bNdb80KATOJQVOltSZW+O5UYmaoNkqLbtCYMMC+xoS8SAaeoDGxILZoxdqOVKohAtCYyGHHzgOAxkQfePHUhC3ShcaER2NiMawQMJMY0JiYiZmh2igtukFjwoAUMCZiUYLGxDrYohVrO1KphghAYyKHHTsPABoTfeDFUxO2SBcaEx6NicWwQsBMYkBjYiZmhmqjtOgGjQkDbGFMyDwmaExshy1asbYjlWqIADQmctix8wCgMdEHXjw1YYt0oTHh0ZhYDCsEzCQGNCZmYmaoNkqLbtCYMMD6xiTL5fJ6vRzHhcNhr9erxphwHAdTwMK/zY8ZjQnBFq1Y25FKNUQAGhM57Nh5ANCY6AMvnpqwRbrQmPBoTCyGFQJmEgMaEzMxM1QbpUU3aEwYYH1jEgwGs1yudIdjWUbGlpwcYkzEC+iQf/A8n52dDbvsr642P2Y0JgRbtGJtRyrVEAFoTOSwY+cBQGOiD7x4asIW6UJjwqMxsRhWCJhJDGhMzMTMUG2UFt2gMWGA9Y2JHUFjQrBFK9Z2pFINEYDGRA47dh4ANCb6wIunJmyRLjQmPBoTi2GFgJnEgMbETMwM1UZp0Q0aEwagMTECNCYEW7RibUcq1RABaEzksGPnAUBjog+8eGrCFulCY8KjMbEYVgiYSQxoTMzEzFBtlBbdoDFhABoTI0BjQrBFK9Z2pFINEYDGRA47dh4ANCb6wIunJmyRLjQmPBoTi2GFgJnEgMbETMwM1UZp0Q0aEwagMTECNCYEW7RibUcq1RABaEzksGPnAUBjog+8eGrCFulCY8KjMbEYVgiYSQxoTMzEzFBtlBbdoDFhABoTI0BjQrBFK9Z2pFINEYDGRA47dh4ANCb6wIunJmyRLjQmPBoTi2GFgJnEgMbETMwM1UZp0Q0aEwaoNCYrVqzYjKhmxYoVaWhMeJ63SSvWdqRSDRGAxkSOzTbsPABoTPSBF09N2CJd6s9iNCZao7UItuutWSFgJjGgMTETM0O1UVp0g8aEASqNCaIDNCa8TVqxtiOVaogANCZy2LHzAKAx0QdePDVhi3ShMeHRmFgMKwTMJAY0JmZiZqg2Sotu0JgwAI2JcaAx4W3SirUdqVRDBKAxkcOOnQcAjYk+8OKpCVukC40Jj8bEYlghYCYxoDExEzNDtVFadIPGhAGakj4/Pz81NTU8PBwKhRoaGvw7dpSWlOTl5uZu3YpFrhBj0tDQgMbEmq1Y25FKNUQAGhM57Nh5ANCY6AMvnpqwRbrQmPBoTCyGFQJmEgMaEzMxM1QbpUU3aEwYoNuYNDY27qys3FZamu/z5eXmYpEr+T5fYUHBzsrKxsZGNCbWbMXajlSqIQLQmMhhx84DgMZEH3jx1IQt0oXGhEdjYjGsEDCTGNCYmImZodooLbpBY8IAfcakra3t+PHjb+7aVV5WVlhQUJCfj0WuFBYUlBQXv7lr1/Hjx9va2tCYWLAVaztSqYYIQGMihx07DwAaE33gxVMTtkgXGhMejYnFsELATGJAY2ImZoZqo7ToBo0JA7Qak+np6dHR0Y6OjpaWlkOHDu2pqtpZWenfsQOLXNlZWfnmrl2HDh1qaWnp6OgYHR2dnp5GY8I6LnuTSjVEABoTOezYeQDQmOgDL56asEW60JjwaEwshhUCZhIDGhMzMTNUG6VFN2hMGKA16dFodGxsrLu7OxQK1dbWHj58+ODBgwcQeQ4ePFhTU1NbWxsKhbq7u8fGxqLRqHKSU6k/bItWrO1IpRoiAI2JHHbsPABoTPSBF09N2CJdaEx4NCYWwwoBM4kBjYmZmBmqjdKiGzQmDNCa9JmZmUgkMjg42NfX19HR8eGHH4aQeLS1tXV0dPT19Q0ODkYikZmZGeUkp1J/2BatWNuRSjVEABoTOezYeQDQmOgDL56asEW60JjwaEwshhUCZhIDGhMzMTNUG6VFN2hMGKA16fPz87Ozs5FIZHJycnR0lOO4YUQFo6Ojk5OTkUhkdnZW+ZEcPrX6w8qt2HA47Ha70x2OdIcj0+nMzs5mG61dUFND6uvqslwuyG2Wy7W/uppVtJowyJgkq6ahMdGBctLwIiCHGgVg09PcCOKmywo1DY0Jj8bEYlghYCYxoDExEzNDtVFadIPGhAE6kj4/Pz8zMxOLxaanpyORyBSigunp6VgsNjMzE1eX8IvJmGS5XB6PJxwO8zxfX1dXXlbGNFjbELeGcByX7nBsycnhOI7juP3V1XbpShlkTJJV09CY6EA5aXgRkCOuArDvaW4EcdNlhZqGxoRHY2IxrBAwkxjQmJiJmaHaKC26QWPCgESSPo9oQX1iF48xSXc4FnMTXzdxa0h9XV26w8FxHMMg9WGQMUlWTUNjogPlpOFFQI64CsC+p7kRxE2XFWoaGhMejYnFsELATGJAY2ImZoZqo7ToBo0JA8xMOqKSxWNM3G53ptNZX1fHNkjboWaMybKMDLfbDT+o2giDjEmyahoaEx0oJw0vAnKoGWNi09PcCOKmywo1DY0Jj8bEYlghYCYxoDExEzNDtVFadIPGhAFoTCzI4jEmHMd5PJ50h8PtdgeDQbah2gg1NSQYDGY6nekOh9frtdGv0AYZk2TVNDQmOlBOGl4E5FAzj4lNT3MjUCOYmNc0NCY8GhOLYYWAmcSAxsRMzAzVRmnRDRoTBqAxsSCLx5gAZPJCnMJAJeprSHlZWabTuSwjwy59UUPXykm8pqEx0YGapOFFQIz6xV9sd5obgcp0sa1paEx4NCYWwwoBM4kBjYmZmBmqjdKiGzQmDEBjYkEWmzEBsrOz0x0OHF6uBq01BIajmxmhbkxYXTiRmobGRAfqk4YXARqty+Xa6DQ3Ak3pYlXT0JjwaEwshhUCZhIDGhMzMTNUG6VFN2hMGIDGxIIsTmPC83y6w4HTGahBaw3ZX12d7nCYGaFuTDAmfAI1DY2JDjQlDS8CBK3GxEanuRFoTReTmobGhEdjYjGsEDCTGNCYmImZodooLbpBY8IANCYWZPEYk+zsbGizhsNhr9e7LCNjkT+Kr5K4NSQcDm/JyYEh+sFg0O12u91udvFqwCBjkqyahsZEB8pJw4uAHHEVgH1PcyOImy4r1DQ0JjwaE4thhYCZxIDGxEzMDNVGadENGhMGoDGxIIvKmMC0hekOR5bLtZgfwteEmrVyPB7PsowMyK3H47FLL9Q4Y5KUmobGRAdxjQleBCRROZWpHU9zI1BjTJjXNDQmPBoTi2GFgJnEgMbETMwM1UZp0Q0aEwagMbEgi8eYIPpIpRoiwJyncnSDxkQHDJNma/DiqQlbpAuNCY/GxGJYIWAmMaAxMRMzQ7VRWnSDxoQBaEwsSCr1h23RirUdqVRDBKAxkcOOnQcAjYk+8OKpCVukC40Jj8bEYlghYCYxoDExEzNDtVFadIPGhAFxk97T07MZ0UtPT4+OLyWV+sO2aMXajlSqIQLQmMix2YadBwCNiT7w4qkJW6RL/VmMxkRrtBbBdr01KwTMJAY0JmZiZqg2Sotu0JgwIG7SBdcURBP6zlUd/eH169ffY0lu/N+33PDZmwTllq/cwTouWSTT6/f7Wcf1KW75yh3irN74v29hEozW6q18NNfX/lb80W747E2mfJT4SMbmWnpI6QAAIABJREFU+trfKuwSCoW0pkgSNZ0Hk7KgER1JMw25b8cKV1QLXjz9fr9c/WQYFWDBdN0jqmBoTHg0JhbDCgEziQGNiZmYGaqN0qKbe9CYmE/cpKMxSQTTjAndskESQTK9dLsNEaC1erOO12ySdcNW03lg+DFtity3g1dUSRS6zaxDsyiCCobGhEdjYjGsEDCTGNCYmImZodooLbpBY8IA9cYkVaudESSYNN3GZMmSJYb/ZJairFixQuGuSdptrMO0EMoZUwD2WrFiBetPYCwrV65M7pVTvTFJ+dwmTtxv5x68on4aSFdcY4J1D5CrYGhMeDQmFsMKATOJAY2JmZgZqo3Sopt70JiYT9ykozHRAUlafX39zMzMzMzM7Ozs3Nzc3Nzc/Px83N11GxO7NCksCGmZ6fjr4kR3TtS0v1OApF851RuTlM9t4sT9dvCKKiBu1cK6RyNXwdCY8GhMLIYVAmYSAxoTMzEzVBulRTdoTBiAxsQISNKOHTs2NTU1NTUViUSi0WgsFlMjTdCYmA9pmc1RkG8KjYkYuYzFrd5q2t8pALkINDY2SlYqraAxSSKS3w5de/GKKgDS9eKLL8qd7Fj3aOROfzQmPBoTi2GFgJnEgMbETMwM1UZp0Q0aEwagMTECkrQ9e/b09PT09vZ+/PHHAwMDw8PDU1NTsVisu7vb7XanOxzpDkem05mdnU3vjsbEfEjLbGyBiYkJ+LJmZ2fRmIiRzNjk5GQ0Gp2dnVXwAmra3ykAuQgEAgHIz/j4+MTExPT0NIw403pANCZJRPLbgdo7MzMzPz+PV1QBkK7nnnuOTlckEoERlDzWvU8jd/q/8MILcc9iwRHU3HrQmFgH9Z/OIlghYCYxoDExEzNDtVFadIPGhAFoTIyAJK2ioiIUCoVCoQ8//LC7u7uvr29sbCwSibhcLo/HEw6HeZ6vr6srLyujd0djYj6kZdbf39/f3z8wMDA4ODg8PAydqBdffNG+91SDEGSsv7//ypUrQ0ND4+PjoJnkdlTT/k4ByEXg4MGDdKW6evUqdMu1HhCNSRKR/Hag9kYikdnZWbyiCoB0bdiwgU7XyMhIJBKJxWLz8/NY92jkTv/s7Oy4Z7HgCGpuPWhMrIP6T2cRrBAwkxjQmJiJmaHaKC26QWPCADQmRkCS9rvf/e7AgQMHDx48fPjwe++9FwqFBgYGxsbG0h2O/dXVcrujMTEf0jI7efLkyZMnW1paQqHQuXPn+vv7R0dHN23aZN97qkEIMtbc3BwMBtvb2/v6+sbHx6PRqNwwEzXt7xSAXASKi4shP6dOnQqFQhcuXBgdHZ2amtL6eA4akyQi/nZaW1uh9g4NDUWj0VWrVuEVlQbS9cgjj9Dp6urqAs00OzuLdY9G7vRfv3593LNYcAQ1tx40JtZB/aezCFYImEkMaEzMxMxQbZQW3aAxYQAaEyMgSXv2mWcq/f6dlZV7qqpqa2tbWlouXbo0Ojrq/s53Mp3O+ro6yd3RmJgPaZkdOXLkyJEjR48ePXHiRGtra09Pz+DgIBlKzTpMC0FnLBAIBAKBhoaGpqamrq4u+OUZjQl80t///veQotra2hMnTpw5c2ZwcHB8fFzrgzloTJKI+Ns5duwY1N5Lly5FIhE0JgIgXQ8++CCdrg8++ODSpUsjIyMzMzNY92jkTv/HH3887lksOIKaWw8aE+ug/tNZBCsEzCQGNCZmYmaoNkqLbtCYMACNiRGQpP3ql78sLCgoLCgoLyurqak5fvz4xYsXh4eHr1y54vnHf0x3ONxudzAYFOyOxsR8SMusory8orx8xxtvVFdXBwKBs2fP9vX1bdy40b73VIMgGVtz//1r1qx5YM2aH//oRz/5yU9+8YtfPP30088//3xjY6Pkjmra3ykAuQj83V13rVmzZs2aNT/84Q//8R//8eGHH37yySefffbZN954Q9MwEzQmSYR8Oxs2bKgoL3+9oqLS76+pqQkGg93d3RMTE2hMBJCTnU5XQ0NDd3f3lStXYrEY1j0aQQWrKC9/c9eu6urqhx9+OO5ZLDiCmlsPGhProP7TWQQrBMwkBjQmZmJmqDZKi27QmDDACGNSXlYGc5oKityQitSDJO3xxx7Ly8315eWVlpQcOHCgoaGhp6dneHgYJhesr6vLcrnSHQ6cx4Q5pGWW7/Pl+3xFhYU7KysPHTp0+vTp3t5eNCZi6LasJC+++KLkjvDXlO9ZCVpjYlatWoXGhBXk23ni8cfzfb7CgoLSkpK9e/Y0Nzd3dnaOjY2hMREA6br33nvpdAUCgc7Ozv7+fvONCbl7pjscWS4XPOW6LCMDXlmWkeH1enmeDwaDpAUimGHdUAQVrCA/v2z79p2VlevWrYt7FguOoObWg8bEOqj/dBbBCgEziQGNiZmYGaqN0qIbNCYMMHSMyf7q6nSHI5HwkkuWyyUe0GEEtDHJ3bo1LzdX0pjAxtnZ2ekOB8wCC5hsTGxtuCB7MFqH4zjdxyEts7zc3Lzc3MKCgkq//8CBA6FQKEFjEg6HPR4PacdvycmB19U07jmOy87OznQ64UWPx5PIZ0wuaEyUQWNiZf7vJfrxx/Nyc/N9vuKioqrdu0+ePGmmMZG79m7JyaGvD2SacJ7n6+vqyGZut5u+cRgKpOve1avpdBFjEo1Gzax7HMdBljiO4zhuf3U1GBMyQVh9XV2m0+nxeGB75YnDjEBQwXx5edtKSyv9/p/+9Kdxz2LBEdTcetCYWAf1n84iWCFgJjGgMTETM0O1UVp0g8aEAYvKmJhmAeSMSX19vdiYiANjNcaE/r7C4XC6w2GOYJIDDEI4HOY4LtPpFG8AAQeDQY7j3G43aR/rgLTMcrduzd26tSA/379jBxiTnp4e3cYEPoLX64VMBoNBklI1jfsslyvL5YK6EQwG3W53ptOZLGkil1WVKKy4DK+jMZG7csLZalljQvrqJvfJzURwifbl5RUVFoIx6ejoMH+MieBeSf9vfV2dx+NZlpEB1wHyJ1CxiZzCmoB0rV69mk7XkSNHOjo6zDcmoI3EV0L64knnkKUxodoA/h070JjwaEwshhUCZhIDGhMzMTNUG6VFN2hMGGCmMSG/m2W5XNAKDwaDyzIy3G53usOR6XSWl5XBOFvSOoQNyE/08FM8z/Mcx3m9XjgaGVwAv8zDT0/lZWXwy/yyjAzy6xMpAh0A3VryD3i7/dXV0A+H2DS5g7jG5Jlnnqmrq+N5PhwOwwehG39WMCY8z1thjAnEAO1j8V+zXC5SJRLUcwYZEzJ+REzcxv2WnBxxryDT6UzW2HK5rKpEjTGZX0D8VzQmq1atmpubk0yRJKYZE1IDE+mTK/u4BG1d4tjImABgSwV/gqEW5lyoIV0WMSYcx0HLQaDz0JjE/QrQmBiN+k9nEawQMJMY0JiYiZmh2igtukFjwgDTjMmWnJxMpxPaN1tycrJcLn6hzwZNGZAd0PgDtyLYIBwOZzqd0P+EAQXQmfR6vfD7PCgVeLG+rg7eC+QIUSqkcUn/m3Qd4R8w1hfeBd4O/Iv6D67GmJBHLcTPClnEmBCpRFQUREvEFi2SJHUYrZ/Eh+UpV0UPRCeHJWNMaNtFB0xPAZPgoBgjjAlUJ7mQ4jbu6YEnBK/XK6iKJMm0UuQXKi1IQ5Il2irKZVUlcY3J888/PzU1NTU1FYlEpqenZ2ZmZmdn5+fn1bS/U4C4xuSb3/zm5OQkpGh6ejoajQqGngkw35jw1BmqFWUfl6CtSxzbGRNyMUFjAgSDQbi+kZs+Lxq4R+QyGhMCGhOjUf/pLIIVAmYSAxoTMzEzVBulRTdoTBhgmjGhu23QzguHw3S7WdA0h9ahoGENnWroG5Mfl+heN2k7CiaAgNdVGhN4UfAu6Z+eakQZrU/lCLCOMSF5y87OhqdjvF4ved3r9YL5UtBhRD+JD8tTCYeGLxyBHFbyexEcSuBidDeLjTAmYCXk/hq3cQ/Zi3tMshmtFMvLygQDteDsE1hFQ8eYPP3008PDw8PDwxzHXb16dWpqKhqNzs3NqWl/pwBxjcnf/d3fDQ0NQYpGR0fHxsYikQhIJckDmm9M4EEwou3I6Z/+6Sl1xG5OYDmhhqcvzNAh+KtArdJHoyswDPcjQjZBbGdM+AVBjE/l0EBtWZaRQeR++sLkL/RYPDQmBDQmRqP+01kEKwTMJAY0JmZiZqg2Sotu0JgwwDRjQjeRoUEjECKC/hu0swUvwgHhv4Kj8Z/uime5XGThXn3GRPAupE2mhtQzJiRXtNgi/46rw2jkjIn4LexuTCCfdMdS4O+UG/fqjQlJHRmcRU8xS78umXx9xDUmXq83FAqdPn26ra3t/Pnz/f39HMctnlVI4xqTr33tax988EEoFGpra+vo6Oju7h4cHIxEIjMzM5IHNNOY0JWTVGC32w2PQMLjim63m5d3c3TtSl8YC8ZxHFxFxVd+olbJ8MD6ujp6pCGxtElxBHY3JumMZn61mjEByCNLcrcANCYENCZGo/7TWQQrBMwkBjQmZmJmqDZKi27QmDCAyRgTglZjAmMZyMMagqORVrVgWjg5Y0IMiGTPXO5d1JDCxkTyK4urw2jiGhPx16FwKFKp4Puy1FM5EJJgzDwtRJQb92TACI3kUznkLcg3KDg4/bppxuSnP/1pQ0NDY2PjiRMn3n///QsXLgwMDExPT6tpf6cAcY3J7bffXl9f39jYePz48ZaWllAo1NfXNzk5GYvFJA/IaowJ1DfJuZ/C4bCcm6NrV6bTSfw1oHDlFwwPFGyQrBmpbWdMyMWE1XzqkC5rGhO56x4BjQkBjYnRqP90FsEKATOJAY2JmZgZqo3Sohs0JgwwzZhAIxhauuFwGBrZKo0J/QMm7Ai/cJKZSsgTB2RL0kKCH/ZJz59MiQKThnIcB3OvSvbMyWwpHMeJf+1XgCTtG3/pFbsPfcXKxiSuDqORdFX6jEmWy0VGZ1hz5lfoK9KvqDcm2dnZgimBYb5DQVUUjDGB/q0VxpisXbvWv2PHzsrK3W+99c4774RCoQsXLkxMTKhpf6cAcY3JzTffDPl5c9euQ4cO1dbWdnR0jI6OTk9PS+pUJvOYgKGQ7KinLwz3k3RzdO0ij/OQOZsUrvxkeKDc6Z+U3q/tjAlMEC75J3OAdFnEmEATgkx3RUY8oTGJ+xWgMTEa9Z/OIlghYCYxoDExEzNDtVFadIPGhAGGGhPJWUjgl0Po6Eo+4gGkU/OYwDyjZC/+00/U03M00BORpi88b09eJ49FQGOLrMtDnnQQxEDWyqHfWg2LzZjE1WE0kq5K2ZiQJ33g3+RQ8ERAMBgEBWbB1YXhI5ApWuqpmYzjNu5hPRHy4zzUWJjhRbA9JBymQoR/w7lGdqTPEXquH8msqiSuMbnvvvsK8vOLCgu3lZbu27u3paXl/PnzY2NjatrfKUBcY5KZmVmQn19YUFBSXPzmrl01NTVtbW3Dw8NTU1PWMSZkblHBGC5NY0zIoUi3X86Y0MMDkz70j8ZGxoRcJ+s/vbqwyUC6LGJMOI6DFZfJXV48uTsAFQaKWOsbBxoTBdT3Z9CYmIAVAmYSAxoTMzEzVBulRTdoTBhgqDFJnAR/BmeFTY2J+LdcMhGMeHUbwb+VdRiNpKuSfAv6CLDCC1krmkAW8SGLTOvDIGPCL/wECkHCDK/qG/f0KtqwULH4M8JhxV6PfCOCtXLoJxrksqqGuMbk3tWrfXl5Bfn5JcXFe6qqmpubOzs7k2hMJC8Ogg9YXlYmGONDainJJxGpgiL4drQS15g4nc683Nx8n6+woGBnZeXBgwdDoZBFjAmZwJWeW1RyHhM5N0f7OPKNkN4+/VdaAZDhgfBsDm1M4OvweDyCL1QfVjMmgsoM/0sqqsfjEY/LMxlIl0WMifVBY6KA+v4MGhMTsELATGJAY2ImZoZqo7ToBo0JA9CYGIFNjclixjhjYjSJ9+31EdeYQOcq3+cT9EXVtL/VIDc7Jp0NcHP0kAQygAIWcKHHJSX313s1xgS6UnRls4IxIVIp/dNzi8IP+4Jf9XkZN8dTPo4cLdPpJN8O+atgMmPB8EB+4S4AWjBBMUqwmjGxPvRJjcYkLmhMFFDfn0FjYgJWCJhJDGhMzMTMUG2UFt2gMWGAxY2J3DgFi4PGxHagMdGKSmMi7ouqaX+rIa4xgauHwjqjMLpE+YC6sa8xsRpGeHM0JlqRPKnRmMiBxkQB9f0ZNCYmYIWAmcSAxsRMzAzVRmnRDRoTBljcmNgUNCa2w9bGJPGlQ3RgfWPi9Xo9Hg9MoEtvQIyJmiVddYPGJFmgMbECkic1GhM50JgooL4/g8bEBKwQMJMY0JiYiZmh2igtukFjwgA0JkaAxsR22NeYsML6xgTmZ4HVXoglETyVQ6/fjMbEmhgx0hCNiVYkT2o0JnKgMVFAfX8GjYkJWCFgJjGgMTETM0O1UVp0g8aEAWhMjIAk7af/9G+bnvnDi89ufXlTYUnemzvLa+qOtP7P8TOnWy+0By9+qKVcOP+JwjuiMUkQNCZasbgxgXWU4EVYsJZsQAqtS+QOqBs0JlYGjYlWJE9qNCZyoDFRQH1/Bo2JCVghYCYxoDExEzNDtVFadIPGhAFoTIxAsrV04MCB+vr6np6e4eHhmZkZyU6RbtCYJAgaE60wNyb0SrQAvQILWZKcFHgdxpjAsAV6WVwejcliAo2JViRPajQmcqAxUUB9fwaNiQlYIWAmMaAxMRMzQ7VRWnSDxoQBaEyMAI2J7UBjohXmxgQet6Fnva2vq4NxJfAnepEXMqKEPJUDa7XQy+igMVk8oDHRiuRJjcZEDjQmCqjvz6AxMQErBMwkBjQmZmJmqDZKi27QmDAAjYkRoDGxHWhMtMLcmPA873a7s1wumPg2GAxmOp2wLE52djZ5DAfwer0gU+g5TeindXg0JosJNCZakTypbWpMYLZsQ1fiQ2OigPr+DBoTE7BCwExiQGNiJmaGaqO06AaNCQPQmBgBGhMxapZ0YbiYtEWMCcdxHo8HniKh18RVAwyaMG2lYSsYE47jvF4vee6GZIzWIgBULVhOmKQIhqKQZ3OSuyYLGhMrk0rGhFw2DV02S/KktoIx4Tgu0+nUtAtcBIxYg4mAxkQB9f0ZNCYmYIWAmcSAxsRMzAzVRmnRDRoTBqAxMYJFaEziNlvVdOYNbcIqYxFj4vV6s1yucDgcDAaXZWSUl5Wp2Qs2BtUiMAXGYQVjYmXsaEzC4TARdssyMohLWpaRQV4UTJdrU6xsTMiwKZWQy6ahwlTypLaCMdFx10BjoiYATYdFY0JQ/+ksghUCZhIDGhMzMTNUG6VFN2hMGGApYwK/ANNrWGRnZ0Nj3e12wxSP8JswvJjpdELLEhYKhX2hlU//+OzxeGBf+C3OhI7lIjQmcVufSTcmHo+HLIaSOBYxJnTNzM7OznK51OwVDAYht2hMrIPtjAlcHr1eL3nKifTbBUsyezweHceXfDt6HhmCVmWgAysbE63iIwWMCYyPg3s6WesK7um0OBbf/WGYGCmwDRwNWgJyxxEYE3JYENZ8wq0FNCYKqO/PoDExASsEzCQGNCZmYmaoNkqLbtCYMMA6xoSerBGay1tycjKdTpAdXq8XZhyANj1sBj/Iw4vQGOI4DvZ1u90gWTiOg3/zCy3LLTk59PoaRmB3Y0LyyX96roctOTlut7u+rs7tdpNma31dnbjZyosawfDFCVSXeEvYXVJ48QtzVRjxc7cVjImgDwkCUdMR0JhYB9sZE4UTiq5Xic/2QlynXPfehIfLDDUmpJeuxuDD68syMoj0pFd3EvTbJY8jNiawmfjHBlolaEXypE6KMfF4PLSnCIfDsDQ4fBZ6tJ3k3V/g2WEb+MgKx6GNCbQ04LBbcnLow+puLaAxUUB9fwaNiQlYIWAmMaAxMRMzQ7VRWnSDxoQB1jEmZD0L0kChfxSiH9UmjWnyYqbT6Xa7SSccOvDkf0lH1LSHPuxuTIifgi+FJC3L5YKVWUlu91dXk84PnVtxI1iysSvYkjgCSeHFU1WCvG+ysIIxEfRFdXRN0ZhYB3sZEzh/5UZ2KBsTQVdc/HM9L+U6ydVbMEIwXbQgdNJ//+eNNCZ0Lx1uOryiwS8vK+M4DvYi+ST3OEG/XeE49I5ut5v4FK/XC2OCBLdXrUie1IkbE8HNGqCfCOMXKgAvc/cXGxOyjfJxyI50S4OsUJ5gawGNiQLq+zNoTEzACgEziQGNiZmYGaqN0qIbNCYMsI4x4Rda1csyMqARTDedoZ3NS7UmeeoXPBjOLdmm319djcZEJcQx7a+udrvdkD1o2sIG5WVlZJiJuNkq2QiWbOwKtoSDqBReyf0hGo2JVtCYKGMvYwKqQu6v6Z9+KkcwJzHdFZf8uZ6Xcp10P18wQpA+tY34/Z830phkOp2CQRzqL2jij69wXRUfB3YULK0t+WODDiRP6sSNieRVTnAdI9tIZkbhvqB8HDpvgpYGPOeIxgSNiQ7UfzqLYIWAmcSAxsRMzAzVRmnRDRoTBljKmADQduc4TnLmS7nWJE8NRYY2Io4xSQRo93s8HngSx+v1Zmdnw6D97OzsTKezvKyMTimdW7lGsPiLE2wJr8sJL576zZD8WpgsrGBMlJ/KIc8uqRwLYDRoTJSxlzGBk44ICDKllOBRkWUZGeIlnAS/6sf9uV7QXxWMENRxQB0YZ0zE56BKg09nW/IeF/c4sCNspvxjgw4kT2qGY0zUGBMdY0wIaEw0HRaNCUH9p7MIVgiYSQxoTMzEzFBtlBbdoDFhgKWMCTSbyE9k0DMnL9JPIMP2pE1DPySSLv9YBxoT9cDPucsyMiDzmU4nmZOP7hJINlvjjjGhvzjxGBM54cUv/OCc7nAIuliJYwVjwn86t/SzSzp2Nxo0JsrYy5jAWSboUZPqpFyvBL/qi3+u56Vcp9wIQTUHtLIxEfTSedFVLu6gOTljEvc4sKPclLrWNCb8ws0aAg6Hw+FwGCoJmYFYMP8I7EXXH/J54d/0ACWF45AjCFoa8PWhMdF0WDQmBPWfziJYIWAmMaAxMRMzQ7VRWnSDxoQBljImWS5X+qfntCdPsNNtHUGTked5eHIknZppn+M4skymYKY9oz8FnxLGBJqesGAwGBCyeDCZIRKslmSzVdwIlusGwMyy4LbI0RTmMXG73VtycuApoWR9WN4yxgRmdeE4rr6uTv3qwgQ0JtbBXsaEXxjrQb+iw5jIVVradcKZKzdCUM0BrWxM4J5FbkNx5zEhO9LGBLIttirq5zGhL79i3aADyZM6KcaEns6W3MHFt35e5u7PL4y/g+d5BbJe4Tj0Echm6Q4HjKJKsLWAxkQB9f0ZNCYmYIWAmcSAxsRMzAzVRmnRDRoTBljKmKQMKWBMeJ53u91kBH6Wy0V+OIXOfPrCDI6SzVZxI1iusRsOh4nwIqMqJIXX/urqLJcLnEI6tQ5FUrCIMYGOEN1w10SCnSJNoDFRxnbGpH5hQSvaaGg1JpI/1/MLmhUe5aPfjpcaIUgrAyN+/+cNXiuH7n6TtXLiGnxyhSSPRG3JyRFso3wccgT68iv5Y4MOJE/qZK0unHqgMVFAfX8GjYkJWCFgJjGgMTETM0O1UVp0g8aEAWhMjCA1jInVELT4dSy+q4BFjImNQGOijO2MCc/zwWCQHq+XnZ1NFqZVMHFyv+oT6wcTSLvdbhhmAiPUFEYI0spA8oCJjxY01JikJJInNRoTOdCYKKC+P4PGxASsEDCTGNCYmImZodooLbpBY8IANCZGgMbECOBnaujCwSM8Wqf5UACNiVbQmChjR2NiBPBEHplTVjAZByvQmGhF8qRGYyIHGhMF1Pdn0JiYgBUCZhIDGhMzMTNUG6VFN2hMGIDGxAjQmBgB/QM4bU+SAhoTraAxUQaNCQAzHJHHc8jqwmxBY6IVyZMajYkcaEwUUN+fQWNiAlYImEkMaEzMxMxQbZQW3aAxYQAaEyNAY2I70JhoBY2JMmhMCPV1dWTuoaSvcqUPNCZakTyp0ZjIgcZEAfX9GTQmJmCFgJnEgMbETMwM1UZp0Q0aEwagMTECNCa2A42JVtCYKIPGxMqgMdGK5EmNxkQONCYKqO/PoDExASsEzCQGNCZmYmaoNkqLbtCYMACNiRGgMbEdaEy0gsZEGTQmVgaNiVYkT2o0JnKgMVFAfX8GjYkJWCFgJjGgMTETM0O1UVp0g8aEAeqNycqVK+9B1LFy5UpIGhoTu4DGRCtoTJRBY2Jl0JhoRfKkRmMiBxoTBdT3Z9CYmIAVAmYSAxoTMzEzVBulRTdmdvpseW4YQdykC64piCZMNiZI4igbE0SMuDbC68rGZPFgvjFB1KNsTBABcY0JIgCNiRh6SzQmzLFCwExiQGNiJmaGaqO06AaNCQPiJj0UCtGjJ1atWvXNb34zKyvrzjvvvOWWW77yla84EXmeeuopNCb2Ao2JVsS1EV5HYwKgMbEyaEw0gcZEK2hMxNBbojFhjhUCZhIDGhMzMTNUG6VFN2hMGKA16dFodGxsrLOz8+TJk1W7d1eUl+f7fHm5udDPxCIuebm5vrw8MCYNDQ0GGRO/37+ZYuPGjc8884zX6/V4PGvXrr3vvvvuXc2Sv//Wt6699tosl4tpFKqQNCbHjh3btGmTOL2rV6+Gi/K6des2L1bEtRFyslrGmLzwwgv07hs3bly/fr3X6/2zP/uztLS0FStWMPocRtHT0yPIj3HGhH7fTZs2kdyS6wDr08tybHz+eclaWlFRQSfzhRde2LBhwxNPPPHggw/++Ec/+u53v3vvvWyvqWwQCCbamNDpevHFFyFjjzzyyIMPPrjm/vu/+93vmpmvG2+88Zprrvn7b33LxPeUBioYGhMa9f0ZTdFaBNv11qwQMJMY0JiYiZmh2igtukFjwgDdxqS5uXlPVVVFeXlBfr4vLy8vNxeLZPHl5eX7fNtKSw8ePNjY2Njb22tOn/XhAAAZjUlEQVSEMaGZn5+fmpoaHh4OhUIHDhzw79gB3xFDbbR69eq0tLSlS5e+/NJLzB2WGsklMCZTU1MzMzPi9Obl5aX2RVkfkJPVMsYkGo2SLSGZPT09oVDor/7qr2zULE4E44wJzczMDMktuQ6g3ZYs+T6fQi3leT4ajfb393d0dBw5cqRq9+6iwsJ8n4952MzTRRsTOl1zc3OQsZMnTx45cqSivLyosNC0uvf4Y4/BaXLrV7/KPFdQ4FcTNCaA+v4MGhMTsELATGJAY2ImZoZqo7ToBo0JA7QmPRaLjY+Pf/TRR6dOnTpw4MCbu3aVbd9eWlKCRaFsKy3179hx+PDhd9999+OPP+Y4bnZ21gRjcvr06UOHDu2srCwqLCzIz8/3+Xx5eeaX32zYQC5eq1atYhKD+pLv80F/YGdl5aFDh06fPt3b2ytpTE6fPo3GRBLIiXpj0tvbe/r06a9+9as2ahYngpnGBHJLrgNQvZmfZZYq+T5fYUFBaUnJ3j17mpubOzs7x8bGYrEYncxYLNbf39/Z2RkIBPbu2VNaUlJYULA4M0mnKxAIdHZ29vf3C9I1NzcHGWtubg4EAq9XVJSWlJhT91595ZWlS5eSM+Xhhx6yQsYK8vPLtm/fWVm5bt06lWcxGhOt0VoE2/XWrBAwkxjQmJiJmaHaKC26QWPCAK1Jh1Z4X1/fuXPnGhsbA4HAoUOHDiCKHDx48PDhw++9914oFBoYGBgbG5ubmzPuO52fn49EIiMjI2fPng0EAtXV1TveeKOivLyivLy8rMz88sUvfpG+fm3YsIFJGCoLJGrHG29UV1cHAoGzZ8/29fVFIpHZ2VlxeouKilL7oqwPyIlKYxKJRPr6+s6ePXvbbbfZqFmcCOYYk9nZWZJbK1wHLFsqystfr6io9PtramqCwWB3d/fExERMZEyuXLnS3d3d0NBQU1NT6fe/XlGxODNJp6uhoaG7u/vKlSsxKWNy5cqVYDDY0NBQtXt3pd9vTt379re/Td9urrvuunyfj3nGKsrL39y1q7q6+uGHH1Z5FqMx0RqtRbBdb80KATOJAY2JmZgZqo3Sohs0JgzQmvTZ2dnp6emBgYELFy68//77TU1NjY2NDQ0N9YgMDQ0NjY2N7777bigUOn/+/PDw8OTkpKHGhOf56enpq1evnj9/vrGx8Z133tm3d++eqqqq3bvNLz/+0Y/SPs0NN9zwekUFk2DUl317977zzjuNjY3nz5+/fPny9PQ0MSZ0erdv357aF2V9QE7UGBOe56enpy9fvnz+/HlYk9suzeJEMM2YkNyS6wDzM8uaZe+ePfv27Tt27Fh7e3tvb+/k5GRMZEyGhoZ6e3ubmpqOHTu2b9++vXv2MA+bebqampp6e3uHhoYE6Zqfn4eMtbe3NzU11dTU7Nu3z4TAfv/qq2kivv71rzPP2J6qqgMHDrzzzjuPPvqoyrMYjYnWaC2C7XprVgiYSQxoTMzEzFBtlBbdoDFhgNakz8/Pz87OTkxMjI6OXr58ua+vr7e3twdRpLe39+OPPx4YGIDuUCwWM+6RHACGAvX39587dy4UCrW0tDQ3N580nZ07d6ZJ4fF4zA9GEy0tLaFQ6Ny5c/39/aOjo4J5Z0h6q6qqUvuirA/IiUpjMjMzMzo62t/fn5WVZaNmcSKYY0zm5+dJbsl1gPWJZVGam5tbW1vb29v7+vqGhoai0ShtSHmen52dHf//2ru72DbKdA/gc4VAhZovqQIJzKotRewhvuhFkao23MDFcjHnbg9XXq4qaI8sIcTNIry7LFKFaKZladhuj+qU9qQXtDUqQkLVSVJFSE0L0hBykY9WcYUVFamNJ4mTOLHj+Fy8y2gYe8bv2DPv+7yT/0+5KNqs55lnMu/H3+OkXL5///7MzMxPP/1048YNKSMqEXa7ZmZm7t+/Xy6XXe1i64RyuVwsFmdmZn744YcbN24IKGzXrl0tZ5yjR48KOLqP69ev37x50zTNTCbDeRcjMQlaLRH8Z0cEhYKl1IDERCSRpSrUlo4hMZGgg8SE/VK31dXVxcVFy7LmgUOpVFpaWmJvXboWl1HY2NhYX18vlUrFYnF2dnZ6enpqampSuBdeeEHzcPbsWfH1cJqampqenp6dnS0Wi6VSaXl52fV7Z+z2Xr58Od6DcmdYTzgTE5bAlkqll19+WaFlcTeEJSZ2b+WOA/RNTU3NzMywxyUWFxdrtZrrMcB6vV6pVBYXF+fm5u7cuTMzM7OVO2m3a25ubnFxsVKpND81yTp2//79ubm527dvC+jY4cOHvaabRx555ObNm5Ee3d/U1NStW7dmZ2ffffddzrsYiUnQaongPzsiKBQspQYkJiKJLFWhtnQMiYkEnTV9c3OTLcc3NjZqwGFjY6Ner9fr9aifLrEvEPsk+erq6vLy8pIMR48e1bw988wzxWJRSmGclpeX2QNBzb+m127v1atX2emkUqle+BXrCWdiwkaSarV64MABTdMSiYTs8iOXSCS06BMTZ28ljgOqKJfLKysr6+vrNY8/ZMYmu0qlsrKyUi6XZdcrGWtXpVJhs1vLHz+WLFcqleXl5ag79t133/lMN5qmvf7665EW0Fa5XF5eXn7//fc572IkJkGrJYL/7IigULCUGpCYiCSyVIXa0rFeJCbiddn0TeAW6nXjujT1er1Wq1Wr1Wq1ui7WzMwM2xb6OHLkiOCq+LGm1Wo1r5CLtXdoaMj/HLcyzsTEbubBgwdllyyUgMRE+jigiuqvWLTN08mt3Ey7Az4jZOPXwE7Mz15PTw+7NRKJxBNPPGHfKTt27LD//eWXX0Zagz/WhA8++IDzLkZiErRaIvjPjggKBUupAYmJSCJLVagtHUNiIoHIpsPWwd5I13XdMIzTp087x698Pp9Op5PJZAzGMtM0nc8OHDx4cP/+/fv27evp6XnxxRd37969a9eunVH63XPPPfnkk5EeomP/9cc/ciYmTCaTcTbzwIED+/fv37t3b09Pz549e3bv3s153Mceeyz0c/ndc8898MADzz77bIiveeDAAQGJCUDs5fN5NteYptlo2udblsUmnVQqZVmW3FL572IkJkGrJUK53RqFgqXUgMREJJGlKtSWjiExkQCJCUSBrVwZr2mJ/VpcCcVFY3Nzs1arzc/PFwqFoaGhixcv9p88+emJE33Hjh375JOIvv7j97/XNO2dd96J7hDdfPUdO3bcMD77xz9YYjI1NeWTmLiaubq6Oj8/b5rm0NDQQC7Xf/Kk0dfXtpmvvfaapmlv/ulP4Z4I+8TQzp07Q2+R0df36YkTA7kcEhOAUPDv88VDYtJAYkIMhYKl1IDERCSRpSrUlo4hMZEAiQlELQbTEg87Mblz587w8PClS5c+7+//9MQJts+P4uvNN99kLX366acjOkSXX0Zf34njx09+9tmFwcHr1693lpgMDw+fHRj4vL//uGH4N/P9P/+ZNeTBBx/86O9/D+ss3n77bfun9z91PdwWHTeMT0+cODswcOnSJSQmAN1DYhJKAYFeFomJTbndGoWCpdQQg6UphWvHSWSpCrWlY0hMJEBiAlGLwbTEg31ov1Qq/fzzz6Ojo1euXMmdOfOvU6f6T56M4uvYJ588/vjjdldf/8MfIjpQl1+n/vnP/zl9+uLFizdv3rx161a5XK5WqzzNrFQqpVJpYmJidHT0wuBg7syZz/v7/Y+1e/duuyE9PT1R9Pmhhx768G9/C7E/n/f3/+vUqQuDg1euXJmYmCiVSpVKBYkJQMeQmIRSQKCXRWJiU263RqFgKTXEYGlK4dpxElmqQm3pGBITCZCYQNRiMC3xYInJwsLC3Nzc2NjY1atXLwwOnvvii4FcLnfmTOhfr776qvZbf/3LX6I4UJdfZwcG/vf8+a+//to0zdnZ2eXlZc7EZG1tbWFhYXJycmxs7PLlyxcGB88ODPg084033nA15L+PHImiz3v27Am3P+e++OLy5ctXr16dnJxcWFhYW1tDYgLQMSQmoRQQ6GUDVcu/n1Fx0OM/OyIoFCylhkA/tDRRuHacRJaqUFs6hsREAiQmELUYTEuc6vX6ysrK/Pz89PS0aZqjo6MjIyNDQ0P/F7Zjx45pTXbu3Bn6gbo0NDQ0PDx87dq177//fnZ29pdffllbW/P6W6Qu1Wp1ZWWlWCxOT0+PjY2Njo4ODw97NfP8+fPbtm1zNWTbtm1fffVVN/WfOnWquc+apr311lvdvKyN9WdkZGRsbMw0zWKxuLKy4pUoqbh5ABAPiUkoBQR6WSQmNv6zI4JCwVJqiMHSlMK14ySyVIXa0jEkJhIgMYGoxWBa4sQ+S7K0tFQsFm/fvj0xMTE+Pm6GbXR09KmnntJaOXToUOiH69KPP/44Pj4+PT199+7dUqlUrVa9/nqrS61Wq1Qq9+7dKxaLk5OTExMTPkfZu3dvy4a88sor3RT//PPPt3zZhx9++JtvvunmlZ3Gx8cnJydv37597969SqVSq9VaNkTFzQOAeEhMQikg0MsiMbHxnx0RFAqWUkMMlqYUrh0nkaUq1JaOITGRAIkJRC0G0xK/jY0N9nDE0tJSqVSaj8ChQ4c0b9euXYvioN0olUqLi4urq6vr6+v1er3lR06asU85VSqVlZWVhYUFn2Z+9NFHPg05d+5cZ2W/9957Pi+7f//+TvvRwsLCwtLSUqVS2djY8OqPipsHAPGQmIRSQKCXRWJi4z87IigULKWGGCxNKVw7TiJLVagtHUNiIgESE4haDKYlfpubm/V6vVqtrq+vVyqV1bB9++23mq+XXnop9IN2qVKprK2t1Wo1nzjAq5m1Wq1ara6trXk18+7du9u3b/dpyPbt2+/evRu05rGxMf8+a5r28ccfd92bf1tbW1tfX6/Vaj79UXHzACAeEpNQCgj0skhMbPxnRwSFgqXUEIOlKYVrx0lkqQq1pWNITCRAYgJRi8G01JnNCKRSKXv5mEwm7a6mUin7P7PZbBSH7kZ0ndR13e7Avn377Ibs2LHDboiu60ELZn3Wdb2vr8/5UM/evXv7+vp0XU8kEolEYnZ2tvOm/FbbJqi4eQAQD4lJKAUEelkkJjb+syOCQsFSaojB0pTCteMkslSF2tIxJCYSIDGBqMVgWiIin89ns1l7AmhezpqmaRiGruuWZUmsU5hCoZDJZPL5PDvf5uV1oVDI5XLpdNo0Tf6XtSzLOct6rdpN0xQ5Gau4eQAQD4lJKAUEelkkJjbldmsUCpZSQwyWphSuHSeRpSrUlo4hMZEAiQlELQbTEk2UNwZSRLS8JrJqJ1IGAHGUB0YkJg0kJsRQKFhKDTFYmlK4dpxElqpQWzqGxEQCJCYQtRhMSzRR3hhIgcQEACgPjEhMGkhMiKFQsJQaYrA0pXDtOIksVaG2dAyJiQSs6clkMgsQjXQ67Ry/ZJcTH87fY9Lb2yu7HPmc6/sQx7SIXlbRMgCIozww8t/FgeZN/lMONIzwv2ygap3fmU6nw6qWCP6zI4JCwVJqiMHSlMK14ySyVIXa0jE2OCMxEco5IQEAAAAAAAAAWUhMhEJiAgAAAAAAAKAEJCYAsRKDD4vSRPnj+lJk8XtMALY8ygMj/12M32MStFoi+M+OCAoFS6khBktTCteOk8hSFWqLEpS8NwBUFINpiSbKGwMpkJgAAOWBEYlJA4kJMRQKllJDDJamFK4dJ5GlKtQWJSh5bwCoKAbTEk2UNwZSIDEBAMoDIxKTBhITYigULKWGGCxNKVw7TiJLVagtSlDy3gBQUQymJZoobwykQGICAJQHRiQmDSQmxFAoWEoNMViaUrh2nESWqlBblKDkvQGgohhMSzRR3hhIgcQEACgPjEhMGkhMiKFQsJQaYrA0pXDtOIksVaG2KEHJewNARTGYlmiivDGQAokJAFAeGJGYNJCYEEOhYCk1xGBpSuHacRJZqkJtUYKS9waAimIwLdFEeWMgBRITAKA8MCIxaSAxIYZCwVJqiMHSlMK14ySyVIXaogQl7w0AFcVgWqKJ8sZACiQmAEB5YERi0kBiQgyFgqXUEIOlKYVrx0lkqQq1RQlK3hsAKorBtEQT5Y2BFEhMAIDywIjEpIHEhBgKBUupIQZLUwrXjpPIUhVqixKUvDcAVBSDaYkmyhsDKZCYAADlgRGJSQOJCTEUCpZSQwyWphSuHSeRpSrUFiUoeW8AqCgG0xJNlDcGUiAxAQDKAyMSkwYSE2IoFCylhhgsTSlcO04iS1WoLUpQ8t4AUFEMpiWaKG8MpEBiAgCUB0YkJg0kJsRQKFhKDTFYmlK4dpxElqpQW5Sg5L0BoKIYTEs0Ud4YSIHEBAAoD4xITBpITIihULCUGmKwNKVw7TiJLFWhtihByXsDQEUxmJZoorwxkAKJCQBQHhiRmDSQmBBDoWApNcRgaUrh2nESWapCbVGCkvcGgIpiMC3RRHljIEVYy2vLspyzrNfLFgqFQqHQ8VHaKhQKpmnylGFZVnRlAKiF8sCIxKSBxIQYCgVLqUHFpenIyIhzum/ZN8uynCsHWUzTbFsq+za1jrUFqXFvAKjIsqxsNmuPUy2nJcuy8vm8EusJOgzD6O3ttXvrWs6ylmYyGVVWlt0bGRlJpVKZTCafz7OfOtfyemRkJJvN9vb2Boo2LMtKJpOJRELXdcMwDh06ZL/svn37crlcOp1m3xBpVGFZViKRkF4GAHHsHm87MOq6Lr62QGNUKpXSdT2XyxUKheZ50zRNwzB0Xc9ms/ynXCgUkslkOp1uW0A+n8/lcqzatlPM+Ph4KpVKp9Ntq83n8+l0ure31zAMtmNx7WcKhQIbzXRdj2hIjxT/2cmu9N96e3vZnNKyYOePWXQ1sIa0bVomkwn3uJy3mGEY4R43LJlMRtO0VCrF7n1n/R9++GEmk0mlUpqm5fN52ZU2DMNgpbLb2VmqYRjsLtZCCrVFHmsLQmICECFd19lopev64cOHneOXPaZjp9cB5xL20Ucftf+9Y8cO+98UJkth2AKiuQnO5nQwTbrWIi0JWFS55v6WttTlBmiJzSn+A6OsgJ5/jHIOO87v1DQtkUiwfySTSTZv8p+yM3fwKsDez/NMMWzoc45OXtWymIOFv67/qfn/yDbPEQ3p0Ql0dhSYpmlXlUwmnQVv27bNPhEB7wf4Ny2RSISeiwW6xQhib+dovkhlc/6lplIpYcdKJpNhHWurQWICECHndOgFO70OFAoF/8bSmSzFaLuA6HhKdi7cmwl7kMcOH3G5Abw4N4EtpdNpWbW1HaOcOzT/YUdz5D6BTtkZrzRzbo/bTjHOoc9/dNI0zd7xtg1/7RAkuiE9OvxnR4QzRGtJwPKsbdMiek+C/xajyf/tHFLvRLYdTEJstchjbTVITACi5T8dYqfXMfb8If3JUhj/BUTH7+z5LNyjeO/LpwyvdcDWvNwALflsAqXfKf5jlHMp758XuD6kwH/K/vGKa3vsP8U4hz7/t0ZcMYFPvOIKQfjbRQf/2RHhE6IJW55JaVqgW4wmn9Anl8vJru43fAaT0Fst8lhbChITgMh5TYfS16+q83r+kNpkKYzXAqLLd/a8Fu6CP+TsFT7iKS0AJ69NIIU7xWuMal7Kew07LT8swH/KXvFKy+2x1xTTPPR5jU7NO16feKU51+ZvFxGBzo4CrxBN5PJMVtMC3WIEeYU+NH+HXcvBJKJWizzW1oHEBCByXtMhhfWr0lo+f0hzshSj5QIilGmyeeEupc/N4eNWvtwALbXcBBJ5njHQGNUyL2j5bEWgU26OV7y2xy2nGK+3/Vu+NdJyx9syXmmZa0c3pEeH/+yIaBmiCV6eyWoa/y1GU3PoI/LR10BaDiYRtVrksbYOJCYAIjRPh9jphcL1/CHZyVKY5gVEKNOka+Euq8+u8BGXG6Al1yaQ1POM/GNUc17gk/vwn3JzvOLzuFzzI+5eb/s3vzXis+N1xSs+IUhEQ3qk+M+OCFeIJiVedDVNzIeYmm8xib/qqDOu0Ifs3/dpNA0mkT4pJvJYWwQSEwBBnNMhdnohcj5/SHmyFMa5gAhxmnQu3CW+YegMH3G5Abw4N4HUnmfkH6Ocw07b3If/lJv/Xq8P118X9vlO5+jkv+N1xSv+IUhEQ3p0Ap0dBc4QTVa86GqasA8xBbrFCHKGPvTfibQHEwExoshjbQVITAAEcU6H2OmFyH7+kP5kKYa9gAh9mmQLd+m/wI+Fj7jcAD7sTSCRz+M42WMUzw7Nzgva5j72KfMMDixe4Xn3wp5ieIY++62RtjGBHa+0DUGiG9Kjw392RNghmsTlmd00we9J8N9iNLHQR4l3Iu3BRECMaB9L0ctKDRITAHHYdIidXugMw1BishSGLSBCn5LZwl36L/BjZeByA/jLZrNkB0Y2RvEs5dn9zpn78J8yi1c4t8fsEXeeoY+9NcIZE+i6zhmC8LeLDv6zIyKVSklfnklpWqBbjKZMJqPKO5GGYQhrtchjxR4SEwChMpkMzfWr6ug/9ysYGgIAlPfY/LWZpsm/h+R/2UCDJP83j4yMcFZrWRZ/AE35UrYU6OwoME1T+vJMVtMC3WIAWxASEwAAAAAAAAAANyQmAAAAAAAAAABuSEwAAAAAAAAAANyQmAAAAAAAAAAAuCExAQAAAAAAAABwQ2ICAAAAAAAAAOCGxAQAAAAAAAAAwA2JCQAAAAAAAACAGxITAAAAAAAAAAA3JCYAAAAAAAAAAG5ITAAAAAAAAAAA3JCYAAAAAAAAAAC4/T8jYuQ0bgqty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71" y="4545873"/>
            <a:ext cx="3769890" cy="18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41" y="2876345"/>
            <a:ext cx="2130425" cy="10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13" y="1130790"/>
            <a:ext cx="1466183" cy="149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95358" y="3600422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sparc-gaisler-rtems5-gcc </a:t>
            </a:r>
          </a:p>
          <a:p>
            <a:r>
              <a:rPr lang="fr-FR" dirty="0"/>
              <a:t>(Cobham Gaisler RCC 1.3-rc6) 7.2.0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08936" y="37035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sparc</a:t>
            </a:r>
            <a:r>
              <a:rPr lang="fr-FR" dirty="0"/>
              <a:t>-linux-</a:t>
            </a:r>
            <a:r>
              <a:rPr lang="fr-FR" dirty="0" err="1"/>
              <a:t>gcc</a:t>
            </a:r>
            <a:r>
              <a:rPr lang="fr-FR" dirty="0"/>
              <a:t> </a:t>
            </a:r>
          </a:p>
          <a:p>
            <a:r>
              <a:rPr lang="fr-FR" dirty="0"/>
              <a:t>(Cobham Gaisler Linux 4.9 </a:t>
            </a:r>
            <a:r>
              <a:rPr lang="fr-FR" dirty="0" err="1"/>
              <a:t>Toolchain</a:t>
            </a:r>
            <a:r>
              <a:rPr lang="fr-FR" dirty="0"/>
              <a:t> 1.0) 4.9.4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4693" y="141467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744583" y="4349931"/>
            <a:ext cx="10672354" cy="3919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86799" y="2556514"/>
            <a:ext cx="10672354" cy="3919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88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lvl="8"/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7</a:t>
            </a:fld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GR740 User Day</a:t>
            </a:r>
          </a:p>
        </p:txBody>
      </p:sp>
      <p:sp>
        <p:nvSpPr>
          <p:cNvPr id="7" name="AutoShape 2" descr="data:image/png;base64,iVBORw0KGgoAAAANSUhEUgAABbsAAALdCAIAAACKlykRAAAgAElEQVR4nOy9fXAcx333ydm/UpWroryouqtK7g4wF3m9HCE6i+TJ2QSoi0cs2wSpq+eyiY1Qcs65rI3QoWwrzoKyDV6eep4sfCJBUiKAhWSCLwIgLWhRFxGMxAUBRERFlLUxCFAySVFLEGRkgqQ4WAoA8UrM/fEj282ZfZnZnZ2e2f1+qksFzWtvb3O2+zPdv16lAlVVVbW2tnYVAAAAAAAAAAAAHE9tba0NomCVDfdwBTAmAAAAAAAAAACAK4AxsRUyJuXl5U0AAAAAAAAAAABwJOXl5TAmdkPGxJ5CBwAAAAAAAAAAQA7Y2XmHMbkPjAkAAAAAAAAAAOBwYEwEAGMCAAAAAAAAAAA4HBgTAcCYAAAAAAAAAAAADgfGRAAwJgAAAAAAAAAAgMOBMREAjAkAAAAAAAAAAOBwYEwEAGMCAAAAAAAAAAA4HBgTAcCYAAAAAAAAAAAADgfGRAAwJgAAAAAAAAAAgMOBMREAjAkAAAAAAAAAAOBwYEwEAGMCAAAAAAAAAAA4HBgTAcCYAAAAAAAAAAAADgfGRAAwJgAAAAAAAAAAgMOBMREAjAkAAAAAAAAAAOBwYEwEAGNiFf2xWJnX65Gk5nBYdF4AAAAAAAAAABQVMCYCMFvosizrjUAoFAoEAmZvbeGlnECZ19sRiaiqmkgk8rmOoijVfn/KXdV+v6Io+VwcAAAAAAAAAIAbgTERgNlCr/b7y7xezcYyrzddJ7/Ql6r2++PxuNlbJxIJjyRlOFFRlEqfz+wFzWYjJYFAIN0olY5IRJZlS+4CAAAAAAAAAMBFwJgIwGyhV/p8HknqjUbZlt5o1CNJpvyChZfySFJ/LGb21qqqZj6rPxYzZUDMHp+OeDyut0g8ZV5vbp8XAAAAAAAAAIB7gTERgNlCpzEg/EiHQCBQ6fNl7ufndqmOSISsCtME/bEYbaFwIfQHJZoL0xwOUzCRar+ftsTjcY8kBQIBjZ1hY0zoUnRWpc8Xj8dpwAhLqqoqihIMBukYWZZpaoxHkkKhkD4nfLb5O9LBdBf6OPrcBoPBYDBIx2s+LLuIS2ctAQAAAAAAAADIGRgTAZgtdPIOTDcoikKOQDPCgnX1WQqFQmYv1R+LkUegoKp0CsUKURSF+Q425qI5HK70+Zg6odk9NPqjORzWRABhJ3okKRgMMmHBn8UOlmU5EAjQFYLBIDkLOpE28sezbJN5oQMCgQAvcRKJRMrcVvp8TLLoP6yqqr3RaA7DeQAAAAAAAAAAuBoYEwHkYExUVZVlmYZCNIfDsizTOA6zQUmzXkpRlFAoxOSLqqqVPh8dw1+EGRMWe1V94F8SiUS6+TK8MWFXoLurDxsQEh8snis7hj+RP16TbRIo+rApKXPLH6b/sKp1038AAAAAAAAAALgIGBMBmCp01l3vjUbLvF4Kj9objZJEMBVfw8ilaM5OPB5nB9PsGJrGoh9johnVUub18udqSGlM2MH8WTQQRnPldCfy2WbH0BX0GdDnlr+m/sOqnK8BAAAAAAAAAFA6wJgIwKwxYUFGyrxeWZbZ/2qMSdZZOVkvRQ5CP+dF5aKKqOnHmPA3ytOYkKTQrxmc4UQ23MbgGBO+3PjQJ5oPq2JWDgAAAAAAAACUJDAmAjBV6DQehP6mcKfMg2jiquZ/KfIUvdEoTXIhH8GH82BTY+i+iUSC5sLQMRQoRM3VmLBpMvS3LMuyLLPoJGQ6Up7Isq2qKsVkoWM0V0iX20AgwMpB/2HVh0PDAgAAAAAAAAAoEWBMBGCq0GkVGPqbdwpqmhETeV6KrUFDK92oqirLsufh5WbISrDVZNjqM0zBpJvG4uHWykk554U0Da13wybI0BZmTFKeqMk2i2vLrqBfK4fllh96o/+wVDiasSoAAAAAAAAAAIoeGBMB2FnowAiBQCCde2oOh7G0MAAAAAAAAACUIDAmAoAxcRqKotBKw3qq/X6zCxIBAAAAAAAAACgCYEwEAGMCAAAAAAAAAAA4HBgTAcCYAAAAAAAAAAAADgfGRAAwJgAAAAAAAAAAgMOBMREAjAkAAAAAAAAAAOBwYEwEAGMCAAAAAAAAAAA4HBgTAcCYZCAej1f6fB5JCgaDovMCAAAAAAAAAKB0gTERgKlCTyQSsix7JMkjSZU+XygUMnWv/lis2u+n06v9/t5oVFVVjyTF4/Eccm4D1X5/czisqmoikcjzUunWDJZl2bEfHwAAAAAAAACAQ4AxEYCpQq/2+wOBAOmD/lisIxIxfiNFUTyS1BwOK4qiKEpvNMqMSX8sllPetcTjcY8kZbAb1X6/KT1hYd4CgQDJFw39sVilz2fJLQAAAAAAAAAAFCswJgIwVegeSSLNkQP9sZhHkhRF0V/TKitBd8mw1+y9rMpbPB4v83rT7ZVl2ZR7AgAAAAAAAABQasCYCMBUocuyXOnz5SYRFEUp83plWdaMASEr0R+LybJc5vXSfB/SK/ygjDKvl2RNKBSiw2RZ1vgXGmPC/ggGgx5JKvN6KcM0G4gS5aE5HKZLVfv9tIVODAQC/MGUw45IhGKasAuqqso2stwqihIMBjU5DAaDLBJKRyRCx/NbUk7YAQAAAAAAAAAACBgTAZgqdEVRyCakjL7B3AFLmkAnfCBVJjvIR8TjcXbB3mi0zOttDofZdJX+WIzGaNBGpiFkWeavT56F/dERiSiK0hGJsPEd/JgRuhRTJ+QsmKmhW/DH98dibDoSXZCuTAckEgn6Q5blQCDAchgIBKhkSPckEgnma9jnZaIHAAAAAAAAAABICYyJAHIodBbANbe5JDQuo8zrJWXArERHJMKGmdD8HTYJiAUBKfN62U31okFjTNh2FlyWNyD8peheZD00J7LjFUUJhULMCqmqWunzaUKT8EKEzyHLAN2IF0aaHAIAAAAAAAAAAHpgTASQc6GHQqHMYVYzQxN81AdWgmRERyTCawsaRUKWgQ364JMmOEgGY8Im5jADor9UPB7PYEyq/X4aWcOO0Ud16Y1GU+aQvw4NtGGTjNiNYEwAAAAAAAAAAKQDxkQA+RS6JjBq1lk5PCQX2EV4+8CUBA3ZYHNb1IcHhugxZUxSXirdiXzYWnYMTR3iT0+3WA+blcNoDof1FwQAAAAAAAAAAFICYyIAU4UeCoVY2A6Kb6pf+yYdiUSiORymkRTxeFyWZYpCQlaizOulSKiJRIJGr9BZsizzmoOGotBFEomERnkYMSYsnojmUuQ+0p1IKqQ3GqW5OXQMBY6lAxRFYXFMWHRblsNAIMDkEbsjH4BWE5AFAAAAAAAAAADggTERgFljwgaSVPv9piaSUNRYFqaEhUelCSkkTWgaC61xQ2dRzBT+OmyBG/0gEc1aOWw7m/PC1qkhP8IuxYbDpDtRfTAqhK2ko8mMZq0cNiWHcsiCxaqqSiFg+MzrR6AAAAAAAAAAAAA8MCYCsLPQS5lAIJByPlFvNIoBJgAAAAAAAAAAMgNjIgAYE3tQFEUzWIZgU3gAAAAAAAAAAIB0wJgIAMYEAAAAAAAAAABwODAmAoAxAQAAAAAAAAAAHA6MiQBgTAAAAAAAAAAAAIcDYyIAGBMAAAAAAAAAAMDhwJgIAMYEAAAAAAAAAABwODAmAoAxyY3+WKzM6/VIUnM4LDovAAAAAAAAAACKHBgTARgv9GAwWOb1KopC/9sbjXokif2vERKJhCzLHknySFKlzxcKhXLLsxMo83o7IhFVVbE2MAAAAAAAAACAQgNjIgDjha4oSpnXyzRHpc9HysA41X5/IBAgxdAfi5k9PWcSiYRHkuLxeLoDFEWp9PnMXtCKrAEAAAAAAAAAANmBMRGAqULviEQ8kpRIJEKhULXfb/ZeHknqjUZNZ9EK+mOxzHtNGRCzxwMAAAAAAAAAAPkAYyIAs4Ve7fdX+/2Zh2ykQ5blSp9PIy/i8bhHkoLBoEeSyrxetldRFNrokaRAIMCm/3REIpU+Hx3MRqmwK3gkSZZl/UwZlmGKPEIhSCp9vng8TgNGWGK3pmNkWaZbeyQpFArR6fzxfH54H0QH013oQ7H7Vvv9mMsDAAAAAAAAAMA4MCYCMFvoTHDod5E44JMmUomiKIFAgDQEEy40XqMjElEUpSMSKfN6abssy2QrFEWhv1VVpQNIQMTjcSZNSGSwg/XjXzySRGdR5klYBINBOlIzZkSWZeZogsFgIBBgJ9JG/vj+WIyuRuaFDggEAkyLkJRpDocrfT7a0hwO5zBCBwAAAAAAAABAyQJjIgCzhU4jLExF/dDQH4vRKBWSHRpbQYNBNJFHSNMkEokyr5dfm4ZGbaicEGEHa4bA8MZEc6QmD3RrNgaEHcOfyB+vKEooFGK2iASKPgP8iBhFUfhbAAAAAAAAAAAAmYExEYCpQqeufm80yoeAzQ2atJJIJPTGpD8Wo4V4+OPpvppIKOwwXmeoqQKmpDQm7NZ8HuiafNJLGf74ar+fDZlJl3napblmDtOaAAAAAAAAAACUJjAmAjBV6IFAgKaosBCw/N6ss3I0kF9IaUw040RyGGOiyZtxY5Ly9MwnshgrBseYAAAAAAAAAAAApoAxEYDxQtfYgUqfj2KLGCcUCpF0SCQSFFpVUZSUxkRNE8eEFAnJCH0cE7oyO5gnszHhp8mw27HoJOwW+hNJr9B4FrJIfObZFWh1IQo0S1t47wMAAAAAAAAAAGQGxkQAxgtdM76DrIGp1YL5eB/Vfj8TH/o4JioXJlazVg5bcUazVg67Mn+w/rL6oSssb2y9G36ZHl7KpDyRLZ1DuWWZZ1fQr5WTdfQNAAAAAAAAAADAA2MiADsLvXBo4pgAAAAAAAAAAADFBIyJAGBMAAAAAAAAAAAAhwNjIoCiMSZYegYAAAAAAAAAQLECYyKA4jAmAAAAAAAAAABAEQNjIgAYEwAAAAAAAAAAwOHAmAgAxgQUFLZCEFszSFXVeDwuyzItG0RrSOtPzGemVUckollhmpZ2YnekhZ9pgWrN4k0AAAAAADnAL5VY7fdTY4M2UnsjXWNDs3CkWQw2e1ibh98IAHAXMCYCgDEBBSUUCtFPMi3DTH+HQqHmcFhRlEQiIcuy5meeSBnNl5oUiURCUZRKny/dTav9fnYvojcapbZIIpEIBAJ0LtuoKAqZHQs+MAAAAABKkkQiQc0bRVH4xkYwGKSmSygUKvN69S+KSHDor8beHmV+r2Ow2eORpN5oVLMRAOAuYEwEAGMCbCOlBGE/6kYOVlWVNqZsWxBkVcq83lAolPIuiqLQxTW3RvxgAAAAAFiCqeZNulYNOzLDopDGmz3MmKh5j2oBAIgCxkQAMCbABjK8V0k3uMMjSYFAQDNzh40xYcNK9b/3wWAwEAjQ7djGzMaEsoeXLQAAAADIHxpCGwgENNupGaN/PUM6g83oYe6DDubbPPqpNMabPcyY0ORoffYAAM4HxkQAMCag0LAWQHM4rNmVSCQ0b0UY1GKgoa1s5g57CZNhjEmZ19sbjZJVYe9SMszKYSllNgAAAAAAjFPp81H4Nv1bonQzkalVwyYsV/p81GRiQ0syjDEx3uzh2zwpX2IBAJwPjIkAYEyADdDM3jKvl5cm1CZI2XRQH24csKElWY1JRyTC3rFU+/3s4rwcYdHO+Dcw/bFYpc8XDAat+cAAAAAAKFX6YzG+EaKqKr3+SalRVF2rhg2/zWpMTDV7NGNMMLQWADcCYyIAGBNgGx2RCGsQ0Do1zFCEQiH2006jVTWNA/qZz2pMKPiZfvxqyunEmo189gAAAAAAcoaP26ooSrXfX+33M12iafZoWjWsfZLVmJhq9vCDUCh76catAAAcC4yJAGBMgG3wY0R5XZKSHMaY0M8/m+JLE3fpLkaMSbogbQAAAAAApmDRQ1RV1egSPbmNMTHb7OGNCZ89AICLgDERAIwJKCj9sRi9YInH49V+P/2Qy7Jc7fdnPpECiyQSCX4FYtakoF96aiXwb2w0c3yCwSC1OTIYE7oInz0AAAAAALPQqx314eghzeGwR5IyBw3h45jQIFx9HBO2MDA7y2yzxyNJHZGIitWFAXAzMCYCgDEBBaU3GqUQaJrY75qkP9GTfq0cOoBGtFLAM3YK+5ug4zsikZRjUqhRwkKgIfIrAAAAAHKG3r5QuyIQCFDTRT9xRr9WDjVIZFnWt5foYJo4rAmib7bZw9o8fHATAIC7gDERAIwJAAAAAAAAAADgcGBMBABjAgAAAAAAAAAAOBwYEwHAmAAAAAAAAAAAAA4HxkQAMCYAgDz5p/dHHnm1EwkJCQkJCQkJCclF6SsD/yK6HW0OGBMBwJg4kHPxiZ6OYSQkq9K5+ERBayyMCRISEhISEhISkusSjEkGYEzuA2PiQHo6hrdUNyMhWZV6OoYLWmNhTJCQkJCQkJCQkFyXYEwyAGNyHxgTBwJjgmRtgjFBQkJCQkJCQkJC0iQYkwzAmNwHxsSBwJggWZtgTJCQkJCQkJCQkJA0CcYkAzAm94ExcSAwJkjWJhgTJCQkJCQkJCQkJE2CMckAjMl9YEwcCIwJkrUJxgQJCQkJCQkJCQlJk2BMMgBjch8YEwcCY4JkbRJiTL7w1v93+sZ1JCQkJCQkJCSkfFLKrn7rxQ+EZ8xd6VvvnoYxMQWMyX1gTBxISmPy1cf27Ah2F1na/rXOlD184Rlzb/rqY3scYkxc9wsEAAAAAOBAUhqT0zeui86XyyiO9iqMiQBgTBxISmOyI9gtOl/Wcy4+kdKYiM6Xi9kR7IYxAQAAAAAoGmBMLKE42qswJgKAMXEgMCai8+ViYEwAAAAAAIoJGBNLKI72KoyJAGBMHAiMieh8uRgYEwAAAACAYgLGxBKKo70KYyIAGBMHAmMiOl8uBsYEAAAAAKCYgDGxhOJor8KYCADGxIHAmIjOl4uBMQEAAAAAKCZgTCyhONqrMCYCgDFxIDAmovPlYmBMADDL+Pj4sWPHmhzG4OCg6IIB4kHlBACoMCYWURztVRgTAcCYOBAYE9H5cjEwJgAYZ3x8nH4Encnq1aubmppEFxIQAyonAIABY2IJxdFehTERAIyJA4ExEZ0vFwNjAoBBRkZGVq9eLbrjmZ3a2tqpqSnRpQVsBZUTAMADY2IJxdFehTERAIyJA4ExEZ0vFwNjAoARxsfHWY90y5Ytx44dE52jhxgfH+/s7ORzKDpHwD5QOQEAGmBMLKE42qswJgKAMXEgMCai8+ViYEwAMAKb79DZ2Sk6L2mZmpqqqqqifCJyROmAygkA0ABjYgnF0V6FMREAjIkDgTERnS8XA2MCQFbGx8fd8nrcRVkFluCib9xFWQXA7cCYWEJxtFdhTAQAY+JAYExE58vFwJgAkJXOzk7q6TltvkNKtmzZsmrVqtWrV4vOCLADVE4AgB4YE0sojvYqjIkAYEwcCIyJ6Hy5GBiTEkfwoqMugc16EP11GaKpqclFuc1MZ2en4O/e8aByAgD0wJhYQnG0V2FMBABj4kBgTETny8XAmJQ4Zpa5AO5oCRRTp9TJy+U6DdHflSGKqXIC4GRgTCyhONqrMCYCgDFxIDAmovPlYmBMShyRPTwXIvrrMkQxdUphTIwj+rsyRDFVTgCcDIyJJRRHexXGRAAwJg4ExkR0vlwMjEmJI7KH50JEf12GKKZOKYyJcUR/V4YopsoJgJOBMbGE4mivwpgIAMbEgcCYiM6Xi4ExKUpWDCOyh+dCRH+xhnB+p9R4/YQxMY7ob9UQzq+cABQHMCaWUBztVRgTAcCYOBAYE9H5cjEwJsWE8Y5oOmNid9RKl4DgmpaQQ/3UGJOnnnpKcFVwHqicAAA9MCaWUBztVRgTAcCYOBAYE3ZAIpGQZdkjSR5JqvT5QqGQwNy6AiPGxPJSNfgL1B+LVfv9dN9qv783Gs3zvsVKDh3RdMZE9EdxKO7q5jktt/nUT40xGRwcFP1pHIfTvu7MuCu3ALgXGBNLgDExCx7u94ExcSAwJuyAar8/EAgkEglVVftjsY5IRFxm3YERY2J5qRr5BVIUxSNJzeGwoiiKovRGozAmerJ2OO9lA8bECO7q5jknt/nXTxiTrDjn6zaCu3ILgHuBMbEEGBOz4OF+HxgTBwJjwg7wSBL61aYwYkwsL1Ujv0D9sZhHkhRFsfC+xUSW/ufyMkuZgTExgru6eU7IrVX1s6amBsYkM074uo3jrtwC4F5gTCwBxsQseLjfB8bEgcCYsANkWa70+fpjMYGZdBdGjInlpWpwjEmZ1yvLMo1tATypO6K6/ufS0tLS0tIix4IOGBMjuKubJzy3FtZPGJOsCP+6TeGu3ALgXmBMLAHGxCx4uN8HxsSBwJiwAxRFCQQCHkmSZTkejwvMqlswYkwsL1WDv0DxeLzS5/NIUjAYxGATRtbuKOuIajqf86mAMTGCu7p5YnNrbf1cv349jElmUDkBAHpgTCwBxsQseLjfB8bEgcCYaA5jEUMRxyQrxtfKsbBUTf0CdUQilT5fmdcLBaY+3B1lfVHWEWW90Pn5+bm5ubm5ubt3787Ozs7Ozs6kAcbECO7q5gnMreX18wtf+AKMSWZQOQEAemBMLAHGxCx4uN8HxsSBwJikPDgUCnkkCXM6MmN2dWFLSjWHXyCaGZTPTYsA6oj+/Oc/ryVqtKx/wBd0fD4NMCZGcFc3T1RumSvZvn27VfVz9erVMCaZQeUEAOiBMbEEGBOz4OF+HxgTBwJjku54jyQhpklmzBoT1YpSzeEXqDca9UhSPjd1O6w7OjAwsKpgiP6UDsVd3TwhueVHl2gWuLEQGBM9qJwAAD0wJpYAY2IWPNzvA2PiQGBM2AGhUIg684lEIhgMlnm9iH+RGSPGxPJSNfILlEgkmsNhmokTj8dlWZZlOZ+b6hk+Pbx5U92a8oo15RWbN9X1He+z9vrWAmMiEHd188Qak3v37tU+HK7VQmBM9KByAgD0wJhYAoyJWfBwvw+MiQOBMWEHhEIhihXqkaRqvx+RL7Ji0JhYW6oG18oJBAJlXi/dNxAIWCu/ksnkmvKK9ta2ZDKZTCb7jveRMdm8qe7c2FiGE/kDzo2NrSmvuDoxkfNhBuFf4MOY2I+7unn251YTvqQGxsRGUDkBAHpgTCwBxsQseLjfB8bEgcCYiM6Xi8lhVk7+OOEXaPj08JryimQyqdm+prxi+HSmj685IN3BBg8zCN8dHTh1qkDdUXRj0uGubp5AY0KhXmFM7ASVEwCgB8bEEpzQXs0fGBMBwJg4EBgT0flyMSVrTJLJ5Lq1VVvr6/mhHzRDh9LViYmeru7a9TVryivWra2iESiaA2jwiKqqw6eH6Ugat5LuMKI5HKZdtetrhk8P93R10//uaGxMmVXN4iOnHjYmVVVVg3kAY2IEd3XzbM6tpn4u64xJS0tLzvWzqqoKxiQzqJwAAD0wJpbghPZq/sCYCADGxIHAmIjOl4spWWOiquq5sTHSHDsaG9lgE35syPDpYfIpVycm2IAUzQGkQtaUV/R0dauqmkwmaTJOysNUVd3W0LB5Ux1d9tzYGF2Z/W/KfGpe4GuMSZ5PYxgTI7irmyfSmCwv641JPppDE0QWxkQPKicAQA+MiSU4pL2aJzAmAoAxcSAwJqLz5WJK2ZgQNJBk3doqvelIJpPN4TAbPELbU6qQ2vU1W+vreeWR8jDyI/xhFE6FVzZ6ftUjXV6+t7zc398PY2Iz7urmCTMmy8v3lpeXlpZgTOwElRMAoAfGxBIc1V7NGRgTAcCYOBAYE9H5cjEwJsTW+vra9TXqw6Zj86Y65kEyG5NkMrmjsZHW3MkwxqTveB8/PYegoS5s4o8G/Qv8WCwGY2Iz7urm2Zlbff1cXFxcv349jIltoHICAPQYMSayLDeHw5oTQ6FQIBCwMaeOxuDajrIs0zIFlT5fKBQSldt0wJgIAMbEgdhmTAYHB5uE8q2/efp3fuOL+iQ2V4QNTfnx8XHLs73+D/+zvjz/c93/ZfmNeP60Ifhr/+cWTfqtp+otufj4+HgOZctcBjMdmtCwmY0JQd5k3dqqdIfpx5gwKPqJfqQJ3yNdhjERRFPe3TxqS7EUDAb7YzH2v7IsJxIJVVVpo/5cUwtU5Z9b4+jr58LCAoyJnaByAgD0GDEm1X5/mderObHM6632+23MqaMxYkyq/f5AIMCekx2RiKDMpgXGRAAwJg7ENmPC2jpAT1NTk+UFrkEfpxPoMdinujox0d7aRvLi3NjY1vr6rfX1qqquKa+gsR4UrpX+puCszJjQxqsTE0yFMAnCmxf9Yaqq0o1YeBSKC6s+kCn6FYg1PdKlpSUYE/uxpFPaG43yW3qjUep/JhKJQCBQ6fPxGzXn9sdidubWOPr6CWNiM6icAAA9RoxJpc+n+edP/8zpnzxQjRkT/SPUacCYCADGxIHAmDgBGBOHYLBPlUwmtzU0rFtbRTFKtjU00PgOtnJNe2sbW/VmW0MDGxvCH8AWwdlaX88vf5PuMJWbv8MO3rypjpbjodixPCsc9AZ/aWnp5MmT/OeFMbGBgnZKVVVVFIV6nu7qlKasn/Pz81/4whdy+CeZEhiTrKByAgD0GDEmNJxElmW2hQypfuBJyWLEmMiyXOnzmXoS2gyMiQBgTByI/cbE8iu7GioTO40Jug16irJw9D3SxcXFt956C8bEZtApTUnK+jk3NwdjYieonAAAPUaMCf3bZ3Pr6B97RySi/5deshgxJoqiBAIBmsNoapaibcCYCADGxIHAmIiFGRPWeSjQjYpSClgFK5yBgQG+Iyc6X3mh6ZHSlAcYE/uxPFSEWhQTH1LWTxgTm0HlBADoMWhMVFWVZTkYDKqq2hwOU5/fI0mKoojJt8MwvlJBfyxW7feTcrI/n5mBMREAjIkDgTERC5XJs88+e/fu3bt3787Nzc3Pzy8sLCwvL9+7d8/CG8GYZIAVzvdfajxw9tCBs4c6Rw93jh5eXFy8d+8eqZPJmRtHPuhm6eR4P3+F0Ztj/N7Rm44R2KMAACAASURBVA/FZz053p9hL7/ryAfdkzM32C7NTY988NA/zMxZOntj9PD7XZQOnXv533/584WFhTfffBPGxGYK9xpfE1zTXZ1SzUI5ZEzu3r0LY2InqJwAAD1ZjQmL5dwbjZZ5vYqiVPp8vdEoGRMnzzGxE7NrO4ZCIY8k0TPTOcCYCADGxIHAmIjlfkf9+9+/ffv27du3FUW5c+fO9PT0wsLC0tKShcMcYEwywAqneuf/trG3jqXZ2dnFxcXl5WVVVUdvjvG7nhlq5K9w5INufq9GbTwz1JhhL79rY28d71M0N93YW8efmDlLh9/v2hit2xit2xjd9Pirmw6ePQJjIoRCT3xgUBOWf7lHw6RNNb9YbnNWdQbtIbm8szdGKezr4uLiwsLCT/794G9/7ndgTGzDpZUz59wCAIxgxJiweCVlXq8sy+x/YUwYZo2J6sjSgzERAIyJA4ExEQuVSTAYHBkZOXv27Ojo6MWLF8fHxxVFmZ2dtXCYCYxJBtIZk2vXrn366adzc3MrKyswJnpgTIxgW6c0kUhoGlt8o9ZsbnOueEb/LUTrNkbrDr/fxRuTL3Z9+TO/64UxsQ2XVs6ccwsAMEJWY0JDS+jv5nDYI0mhUIj+1/mLv9iGEWMSCoXowZhIJILBIA3YEZTf1MCYCADGxIHAmIiFyuTJJ588derUwMDA0NDQe++99/77709OTt65c4dGN1gCjEkG0hmTixcv3r59m9RVcRiTf/mXf4ExsRnbOqWqqsqyXO33U/S4eDxe6fOxVqzZ3I7eHOMTf8z04gy/66Oph4YJTM7c4Pfys8xUVf1oKkHbz94YPXtj9Pr0JG9Mzlx5d90frYMxsQ2XVs6ccwsAMEJWY9IRibBVhDXjxcq8XgcG4xCCQWNC6zR7JIk9IR0FjIkAYEwcCIyJWKhMtmzZ0nngwKGDB7tefvmNN94YGhq6fPnyrVu3FhcXrboRjEkGWOEEG4M/PvzjHx/5f1t69rzw09YzZ858/PHHyWRyeXl5emE6/15iyr2arun04gzbpemamuq4Xp+epE7p2RujP78+cm3qP+bn52FM7MeSTqlmmC6bQ65BUZRgMMiiSJjtkVqSW4PwcUzImMzPz8/MzHz+85+HMbENVE4AgB4jkV9BVnKYleNAYEwEAGPiQGBMxEJl8pUvf7l1//5Ie/tLL7549OjRkydPXrp0aXJyEsbEHljhPP30063797e1tnYeONDT3f32229fvXpVUZTl5WXXLZ2j6ZEuLCzAmAjBXY8+UcaE6ieMic2gcgIA9MCYWAKMiVnwcL8PjIkDgTERC5XJxscfb9m9e++ePftfeKGnu7uvr+/ChQvXr19fWFiw6kYFNSb614yaJSfpdaKiKPz4w0AgQNM1Kbi6ZiyifktHJFKgmFiscBoaGlp2797T0tLW2nro4MGBgYErV67cvn3b2ii89gBj4hDc9eiDMSkpUDkBAHpgTCwBxsQseLjfB8bEgcCYiIXK5PHHH9/13HN7Wlqe37evu6vr+PHj58+fd5cx0UxlTxn6q9rvr/b7SXnE43FZlit9PkVRaBR3td+vuQIvR2iibIEiiv3KmHzrW7uee273rl2t+/d3Hjhw6tSp8fFxGJN0wJgYwV2PPhiTkgKVEwCgB8bEEmBMzIKH+31gTBwIjIlYeGPSsnt3ERsTiqauiQFOwf/ImJR5vfzMdo0xCQQCNAfeTmPS398PY5IBGBMjuOvRB2NSUqByAgD0wJhYAoyJWfBwvw+MiQOBMRFL6RiTSp8vEAhoTgwGg5U+HxkT+i+bicMbE1qHkoaZwJgYBMbEIbjr0QdjUlKgcgIA9MCYWAKMiVnwcL8PjIkDgTERSxEbEz6RDWkOhzUn0sATtrYCCRQah8KMiaIoZV4v/Q1jYhwYE4fgrkcfjElJgcoJANADY2IJMCZmwcP9PjAmDgTGRCxFbEz0W7IaE0VRKn2+YDCocsYkGAyywSmFNibf2PaNhpe2Nbz07b87+J3vdf39nhP7eGMyenPsyAfdLGnW+j053p9hL7/ryAfd/ALDkzM3NHv5EzV7T47383s1WeL3rqysvHU5dvj9rsPvdx0ae7nz7OH3rsVhTOzHXY8+GJOSApUTiGJ8fHwQDA4OGnguTU1N2Zyl/67pH/Rp37Gf2pwNPePj4y6qVP9354v6YvxPu5tF5WdqaiqHf6owJgKAMXEgMCZiKR1jwlQIDz8rh7bwM3T6YzFaRodFPym0MfnL7Vs39tax9NfHvskbkyMfdPN7NWrjmaHGDHv5XRt763ifMnpzTLOXP1Gz95mhRn6vJkv83pWVlWcGGzdG6zZGNz3+6ia55ysHRg7BmNiPux59LLeFsHgqJxbJ5Z29Mcobk5finb+97rdhTGzDpZVTdEaABbBvE2QtK9ZEAU1NTahUOZPbjyCMiQBgTBwIjIlYqExKwZiEQiGKRcK20HSb5nCYNyaqqgaDwTKvl4xJIBDQTPDxSFJHJGJt/kvHmJw4cYL/+YQxsQF3PfpYbgtRJ1X+n0m0bmO07vD7Xbwx+eKRLz/yu978W3gEjElWXFo5RWcEWAA6t4ysZQVjwoAxyQcYE9cAY+JAXGFMOiIRPiIGdadpdZVgMMg64Yqi0HIqtFStZm1afvHajkhElmXNXar9fr4/L8uyfhZJKBSiGSLUyacky3Iikcjhc6mlZExoxo0syxTbNR6P02LD6oPC5A+u9Pk0a+Wku6wlwJjkhubHOJ9LFTHu6uax3I7eHOMTf8z04gy/66Oph55+kzM3Muz9aCpB28/eGD17Y/T69CRvTM5cOfPoHz2afwuPgDHJiksrp+iMAAtg36ZNExKcx1NPPWWwPg8+aKK0tLSIzrUwqAQMGhPRmXUWLS0tMCYuA8bEgbjCmKiq2huNsk416zb3x2L8CizVfn8gEEgkEoqi9EajLFyoqqqBQIDXH9V+v0eSNJpDo1Gq/f4yr1eTjTKvlzr5LD+JRCIQCFT6fLl9rqIxJnyiqTR8omWDSWmR8OJtFx3PX5C2sHVz+BvpNUr+sMIJNvzNsy/84Af7f/iPL/6X5kM/7n6rhzcmmq4gH4tE5bqCKfdq+p/TizNsl6b/aVXvdGVl5ZLyEfVLf359JP4f/z5x+yqMif24q5snNo7J9PQ04pjYCSonKAT0Q89eQVF7iX8jpeLb5EpghSPlkQVtv7kFZkwyFBcqVUpY/RkYGMhc01ICYyIAGBMH4mpjoj4YfqKqanM4rBEczeEwiYx4PM7vot54mddL3XgeXrLQMAd+RAPlga7J54dWvc2tJ18cxsTtDJbMWjkwJvbjrjYcjElJgcoJCgFNuWVNrEqfTz+XFt8mK4G7D5ibm5ufn19YWFheXuabHGi/qQ/aG88++yxfVouLi3zzDJUqJaz+vPnmm/qadu/evcynw5gIAMbEgbjdmLDt1X6/JrBoIpGgcQrBYJDfRWuvUFgNzV3YpBv1wXASftQJjSWhs2BMigkYk9yAMTGCu9pwMCYlBSonKBD0NiuRSIRCIX5ONAPfJiuB2w9QFOXOnTvT09MLCwv37t1jrQ6039QH7Y3vf//7rKySyeTs7Ozc3BwTTKhUKWH155//+Z/1NS1r+xbGRAAwJg7E1caEZuWwxWj1YUcoSmilz8cPFSnzenujUfIpmqAYvdEom19De9ncENIibEgLZuUUEzAmuQFjYgR3teFgTEoKVE5QOChUWcoJtiq+Ta4ERkZGRkZGzp49Ozo6evHixfHxcUVRFhcX2ct/tN/UB+2NYDBIxXXu3Lnz589fu3bt1q1bc3NzS0tLKipVGlj9efHFF/U1bXZ2NvMwExgTAcCYOBCXGhOW2OCRdMakORzmf7A7IhE2tEQzhER9OAQp/SHLMt2iORymqKU0HZfyg8ivxQGMSW7AmBjBXW04GJOSApUTFA5qL2kG/zLwbbIS6O/vP3Xq1MDAwNDQ0Hvvvff+++9PTk7Oz88vLy/TkWi/qQ/aG08++SSV1dtvv33mzJmLFy9eu3ZtdnZ2cXFRRaVKA6s/u3bt0te0O3fuaGaBaYAxEQCMiQNxqTHpjUbpx5hZEv0PMxtFwk+ZoTcefOJlBwtBytQJRZCldV7YTftjMT4/+QBj4gRgTHIDxsQI7mrDwZiUFKicoHDQ+6p0I3DxbbIS6DxwoPPAgUMHD3a9/PIbb7wxNDR0+fLlmZkZsgAq2m+qqj5ob2zZsoXKqqe7+7XXXjtz5sz58+eTyeT8/PzKygoqVUpY/fmH739fX9Nu3brFD2jSA2MiABgTB+JeY6KqaigUYspDlmXNDzP9WicSCTYrhxwKUyQ00Yb3LGxWDq1hTBvLvF5Zltn/wpgUHzAmuQFjYgT26BsfHxedl+xs374dxqR0QOUEBYLaV/TOSR9lX4Ux4Uqgdf/+1v37I+3tL7344tGjR0+ePHnp0qXp6WkYEx4qga98+cut+/e3tbZ2HjjQ09399ttvnzt3TlGUubk5GJN0sPrz9NNP62va5OQkjInjgDFxIK42Jio3s4YijLDVhel/aRfFeVVVNRQKaabh0Bp4/P+SQKGfedpI5oX95NPdYUyKCRiT3IAxMQKrXZ2dnaLzkp3y8vJVq1ZVVVUV+kYwJk4AlRMUiEAgQHH0WQhYzQHo3LIS2L1rV8vu3Xv37Nn/wgs93d19fX0XLlz49NNPWQsw//ZbT1f31vp6fsvw6eE15RUpt5wbG1u3tmpNecWa8orNm+rOjY2xY86NjfFnpbsspa319VcnJvQXpI1moRLY+Pjju3ft2tPS0tbaeujgwYGBgZGRkdu3b9+9ezc3Y3J1YmJrfT3lrXZ9jX52P7FubRW/iz4m/0G21tdrzh0+PZyyGLfW17e3tmmu39PVvXlTnWaLkbI1wq+auA0N+ppGfQ0YE2cBY+JAXGFM6BeXEpsXQ7to2Ag9p4LBoGbGDYUvYQNG9KFe6Wps3bsyr5dOoXixtJFelbDf+zKvtyMS4SOe5AOMiROAMckNGBODrF69etWqVeXl5VNTU6LzkomWlhb6Krdv317oe8GYOATXVc6mpibReQFZoAaSoij0v5U+n+ZllQpjwpXAruee2/Xcc3taWvgWoLXGZPOmOk0Pv+94n8aYsC3sj2Qy2d7atm7trxxle2vbtoYGI5e9OjGxraGhdn2N5oI7Ghtpo1n41jJrpJ06dSpPY7J5U922hgb6CMOnh3u6Und/NNne0di4pryCFx9ryiuGTw/zp6QsCrojX6TpNhosWyNomriamgZj4kRgTByIK4yJcToikUAgIMtytd9f6fMxtxIIBJgWSUdzOMyWFrYN5xuTRCIhyzIZqEqfLxQKkWbSJxqG0xGJUNso82GEflVmFkomnd5SHzZo/N98MrXYM4xJbsCYGIQ9/aqqqhw7/YH1SFevXm1D5xnGxCGgcgLLKfN6+fftJFA0P+gwJhpjomkBWmhMaGCIZpSEEWNCrCmvYOMjNm+q6zveZ/CyyWSSPAK/UT+2xSApjUl/f3+exmRNeQX7RBnQDCpZt7aqdn0NGxVCw0k0p6QsClVVa9fXaG56dWKCRo6wLcbL1shn1DRxU/Y1YEycBYyJAykyY5IORVGq/f7Mx1T7/eyViG0435hU+/0010lV1f5YTCOe9M0giq2rGYKrPyzddjZ4xyNJZV4vfx1+XI9+VlQ+86RgTHIDxsQ4VVVVrKC2bNnS5CS2b99O8x0IeyZowJg4B1ROYD9NMCZ2GZMdjY3bGhqaw2G+V29wjElzOMzGMlAvPZlMGrys3pjQ4AjNZBODFMiYbK2vr11fo1EPa8oraBQJP/9l3doqGlRCOoMcCpUGFYXmyukEx7q1VZs31fFzcGgAC/91GC9bI58RxsR9wJg4kBIxJo7F+cYknexIuZeGgegjveVsTCp9PqaxYExMAWPiKKamprZs2bLK2axevdq2HimMiXNA5QT2gzahbcZk3dqqvuN9NJCBDW2g7rc+6XexYQ59x/v4fn6Gy6qpZuXoL2gKKgHLjUkymdzW0EBmhA2loRk3yWQymUxura+nT72toYH+aA6HyY+sW1tFs3hq19foB6qkm0RDxcV8B7mPnq5ufiyP8bI1AoyJ+4AxcSAwJmLhfwOcaUxoEaJ0k1w0yiMYDFKcXT6erv6wDNt5Y0IBaNhUKRgTU8CYOJDBwcEtW7ZQ5AhHsXr16u3bt9s5KQPGxGk4tnKuWrXqN3/zNy9fviy6hEwzPj4+NDjI0sjICL93ZGSE36v516fZq5mLxO8aerhiT01NZdibOUuavflkid+bMktoE9pjTHq6utk4hc2b6tj4DoOzcoZPD9eur9nR2Kiq6raGBha5I/NlNaMz0l3QFFQClhsTliuKG0IGhB++QSNKzo2N0adIJpObN9XRYTsaG+kz8kNvGHxR8PFuqSi21teTdmExX9lNTZWtEWBM3AeMiQOBMREL/xvgTGOiKEogEKCFhygsLo9GeZR5vb3RKIXj5bfnbEzof+mNhA3G5BvbvtHw0raGl779dwe/872uv99zYh9vTEZvjh35oJul0Ztj/EVOjvdn2MvvOvJB9+TMDbZrcuaGZi9/ombvyfF+fq8mS/zelZWVty7HDr/fdfj9rkNjL3eePfzetTiMCSDYA5loamqy2QnCmIAMsGcye1I51lmPjIzsaWl54oknPltRse7RR/ldO3fu5KNrPbZhA7/3sQ0b+L07d+7MsFcjPjRxu/hdQ4ODGfZmzpJmbz5Z4vemzBLahPYYExIBfNJbDCJdHBMa/qDqApoYvGyGC5qioMaEaA6H6YNoJrywgR40QIb5EZqY0xwOp5xnxD41TfyhjSyMCwuMwvwLu4upsjUCjIn7gDFxIDAmYnG+MSH6YzEKUJIhjklHJMKGlrBVn/WHpTud3Yg3JuqD1Z2ZPaHDCmRM/nL71o29dSz99bFv8sbkyAfd/F6N2nhmqDHDXn7Xxt463qeM3hzT7OVP1Ox9ZuihNzOaLPF7V1ZWnhls3Bit2xjd9Pirm+SerxwYOQRjAggYE+Bk3GJMDnZ25qwnYExK/IfDBmNCnX82GIEmgND4DuPGhP6XVgjO4bLpLmjqg6i2GBP1wUAP/RgT+rC0DjE/NYmMhn61YPXhcDDsGD7wbe36Grog+Rea42O2bI1g0JiMjIy0tLToTzfeee/s7Mzzd7Z0HwcaYEwcCIyJWNxiTIhQKOR5OKorrzxIqfCJHZmPMVFVVZblMq/XBmMSbPibZ1/4wQ/2//AfX/wvzYd+3P1WD29MJmdujN4cY4kfJ6Kq6kdTiQx7+V2jN8emF2fYrunFGc1e/kTN3o+mHgqpq8kSv3dlZeWS8tHZG6Nnb4z+/PpI/D/+feL2VRgTQMCYACfjWGOimW8yPj5OP3afeeSRxzZs0CgGzMrJkCW0CW0wJvrhDzsaG0l8ZDUm1Gk/Nza2eVPdjsbG5nCYTaUxddl0FzT1QdSCGZPmcJjkyNWJCfoUvOC4OjGxtb6efVgaHcP7EYqBknKCDF8U7a1tZEb6jvcx8URXY0VRu76mvbXNbNkawYgx+dGPfrQqTWht4513utH27dtzXtGsdB8HGmBMHAiMiVjcZUxU3XrATHnQTBymSBRF8UhSMBjUHKaBlivmtzSHw7SqEX8jRVEqfb4yr7fQxgRxTEwBY+JeYEyAk3GaMZmamjrY2fnZigqPJB18uFNxsLNT4x2AEQrUJqShEPTmf93aqm0NDaw3S71f2lW7voZm+6Zc7JaffkJQx9jarNpgTNbols6lERM9Xd36D862aMqQCmrzpjo27MLUZdNd0CyFMya0Tg0NHqHvnWoIbdzW0MBilJBM4f0IBUBJeWVNUdCIkp6ubj5i67q1VfxEJ5ryY6psjZDZmPT3969du5YOSBnLzFTnna5TXl6e2w8u2pH3gTFxIDAmYnG+MQmFQmQuEolEMBgs83r5NZiZCgmFQvw0HFVV6WDNYRpoIk9HJELX7I1GKRKKqlMztAoPjIlxYExABmBMgJNxlDHZ09LymUceYWMnNcFKQG4UqE2oCTK6raFh3doq6upv3lTHBMrw6WEKHpHyvb0mjAX1VN1oTIqJAhmTlKwxvHCvK8hgTP72b/+WPWbLy8tTnm6q887/7OYw2ATtyPvAmDgQGBOxuMKYVPp81FKs9vs1wV+Z19A7EXIcFPeE1x+kNph26YhE2PUrfT4WJ8UjSZp7MSfSEYmwxis7hp+zYxYYk9yAMXEvMCbAyTjKmLDoHp955JGdO3fauaRUEWODMSFY3E392/uUx6sPd5iTySSt7QJjIhYYk5xJaUz+6b/9t89+9rP8Y3bjxo2Dqaiqqlq1alVVVVXKvRqeeuop/prl5eXHjh0znlW0I+8DY+JAYEzE4nxjUgrAmOQGjIl7gTEBTsZRxmRqamrdo4/uaWnJeXI+0GObMaERIufGxkidaHrCWY1Jczi8raEh5xASGYAxMYXNxkQzLcvV6I3Jl770pVU2smXLFoMPT7Qj7wNj4kBgTMTC/wbAmIgCxiQ3ND+KFmUc2AGMCXAyYo3Jzp07XzfzXhTkgG3GRFVVCgORTCYpHMnW+nrWH85sTCiEBAXshDERC99aLrQxKTL4Ju53v/vd3/iN30gvNwrF6tWrjQw2wTd3HxgTBwJjIhYqExgTscCY5IbmF9GijAM7gDEBTkaUMZmamqI1dD/zyCMYUVJQ7Dcm9DeF6mRbMhsTWr4k3WF5AmNiCr61DGNiCr6J+xd//ue/9mu/lt5sFJCmpqasWcU3dx8YEwcCYyIWKhMYE7HAmOSG5ucwn0s9WV/vq6jwVRhqkrKDs6b2trYM1znR1/dsY+OT9fWfq6ryVVRsqKl5sr6+va0t5UqBPMPDw76Kis9VVbEQ+lmhUwx+QJY99kGMn2UQGBNTmKqfqugqWgT1U4gxGRkZYRFeP/PII0P4rSwkthkTGieimYxDi5JcnZigOTv8vxS2Hkp7axtbBgXGRDh8axnGxBSaJu4Pf/CDysrK9GbDeqqqqgwuKIZv7j4wJg4ExkQs/G8AjIko+J+Thpe2beytY+nbb36HNybPDDXye4988NC/FH7Xxt660ZtjGfbyu0ZvjvG7nhlq5Pce+aA7w950WaLu6MZo3cbopsdf3ST3fEXu/krrK638z1jRG5Ph4dTB20709W2oqclw4rONjRl6m6x7+WR9vcEPaLZHmkwmqZMMY5LzLVxhTApRRYugfgoxJrR4sEeSHtuwAQNMCo1txmRHY+O6tVX6I0mjXJ2Y0K+MQ8ezBXH5ZGF4CxgTU/CtZRgTU6SM/Lp169Zf//Vf5x+z27dvT3m6qc57S0uLpmVoZGgJA9/cfWBMHAiMiVhgTJwA/3PyvfZnvvry1vrup7a+8ld/feybzW/v4o1J29mOZ4YaWTo53s9fh9/1zFDjR1OJDHv5XR9NJfhdbWc7+L0nx/sz7E2XJeqOPjPY+L3B0HdP/cN3Yt//Tuz7P+k9UEzGJLd7PdvYSKd/rqrqx+Ew67JenZjo6e5mF99QU5Ouccy6l1nHCOhPMZjJbQ0NfPfY4FnGgTExRc7GJLfb5VlFi6B+CjEmrx875pGkr3/964W+EVBtMSZXJyZojRsSIs3hMP1B29etvT8Ia2t9/eZNdfRP6dzYWO36muZwOMNlrQLGxBQwJjmT0ph0d3X95Cc/qa6uZo/ZqqoUYlE12XnfsmULf0GDQ0sY+ObuA2PiQGBMxAJj4gQwKyc33GhMWF90S11dulf0Pd3drL+a8hi+R/q5qqqss3hUkz1Smu/wuaqqLXV1MCY538KlxiT/KloE9VNUHBOsHGwbBWoT0iwbSuvWVm1raGBWsTkcrl1fQ7uYIlFVNZlMklihpNcl7LLWZlWsMeFH0GytrzfylCBolpNV2TCOM40JK0ZNZSOuTkxQsOE15RVk4gpRkbKSzphQTevs7Fy9ejUdkHJsnanOO9+oyCGr6CLeB8bEgdhvTGoBh/3GpKqqSvSHdhy02jyMiVlcZ0xY5IUMfVGC9UhTzmvge6QG5z4Y75Gy+Q4n+vryHKqQARgTU9hmTCypokVQPx21ujAoBHiLJtaYrCmv6Dvepz7o1deur9EcQPOV9KPYhPT5VacaE1aMw6eHSY6wGV7nxsZ4jTJ8enhHY2MhBitlJbMxuX79+o0bNzZv3rxq1aqUy9nUGu68041yGFrCKN3HgQbjhQ5sw35jAvTYaUxABmBMTKEpvXwuZYMxYT09g2/d2bwDfaQJ1r1k79izzn0w3iOl+25raFDzntyRARgTU9hjTKyqokVQP+0xJrQyDhYSFgKMiUOMiZp+2IgmXC7bmPLgbQ0NKePFWAWVgGONCcG7p82b6rbqbLUzjcnCwsK9e/eOHTvW2dmpP914572pqSm3oSWM0n0caIAxcSC2GZPOzk7+rX5NTc2f/MmfVFdX/8Ef/MHv/d7vVVZW+grM//zZNd7/8bP6VOj7GuEv/vzPC21MRkZGNOW/fv36P/7jP167du3v//7v/9Zv/ZYNXwHjN37nN72/X6ZJ//3v/g+2ZSAd3/3ud2FMjOMuY9Le1mYqssPViYms7/DPjY2xN/mZIwIa7JGy+Q40vgDGpKSMiVVVtAjqpz3G5Omnn6ZQr5Am9gNj4hBjcm5sbGt9PTlQUic0VoL69vycJja7hPX5KewLm5ayo7GRjqS5Klvr640v15UVVxgT0knnxsZSrtCkOtuYpDvdzs576T4ONMCYOBDbjImGhYWF69evnz9//vjx491dXc/v27enpYV+NgqUGnaGpa/9QJ8KelNTaU9LS+GMiYalpaW7d++Oj4+fOnXq6NGjrfv3792zZ/euXfZ8Us16NJT+4shW4V/Bruee271rV8vu3fRjfOrUKRiTDLjLmLClPYy34dgres0Lf757yXq5W+rq0lxGe0o6+PkOtAXGpKSMiVVVtAjqpw3GZGhwkHTJukcfiwc/FwAAIABJREFUxco49gNjItyY8AFf6JlDHf721jb6X9bn39bQsHlTHT1kerq6WZ9/3dqqnq5uVVX7jvfRAJP21rba9TV0+o7GRv0gi5xxhTGhLT1d3Xwp8cCYZKZ0HwcaYEwciChjsri4eP369QsXLvT19b3S09O6f/++vXv3tLS07N5doPS3//hjqf6H+lS4O5pKe1pa9u3d27p//ys9PX19fRcuXLh+/fri4mKByp+MyZUrVwYGBl577bVIeztJq4J+Bb/6Ln7ybb0x+erLW4V/C/RF7N2zJ9LefujgwYGBgStXrsCYpMNFxoR1COlNmkFYb7On+6FHoqZ7yfKTYWiAkR4pzXfgxwvAmJSOMbGwihZB/bTBmKx79FEyJjlPuQf5AGMi3JjwY0xoLolmxg2/ADMbbMKOSXkwcyiq1TFiYUxyBsbEfcCYOBCBxmRycvLDDz988803X3311Uh7e+v+/c/v21e49Hf/dbe09f/Rp4Le1FRq3b8/0t7+6quvvvnmmx9++OHk5GThjMny8vLc3NzExMTQ0NDrr7/+0osvtrW2vvD88/Z80m93btcbk691PSn8K3h+374Xnn9+/wsvvPTii10vvzw0NDQxMaEoyvLyMoyJHhcZE7PzHQgWhvPZxodWg9Z0L69OTLDRAfqgJylPSXcvTQALGJPSMSYWVtEiqJ+FNiYjIyOfeeQRjyQ9/fTTFl4WGAfGxCHGRH0Q5HX49HBKCaLp5PPHrFtb1d7apqpqe2sbjTHhh67Q6BWrMuwKY8Im41ApYVaOWUr3caABxsSBCDQmn3zyyZUrV4aHh0mavNLT093VVbj0g9aDUsM+fSroTU2lV3p6SJcMDw9fuXLlk08+KagxmZ+f/+Uvf/nee+8NDAwcPXr01Vdese2TdnR37O5p0aQXul8Q/hVQ6unuPnr06BtvvPHee+/98pe/vHPnzvLycoG+iMIBY5LylHQ9xpSwMBDp4kSwLWzhkg01NZkXJE55IzbfQdNbhjEpHWNiYRUtgvppwxiTqampp59+GvNxRAFj4hxjkkwmMxgTsgD6MSbqgzk4/PrE/BgTa3GFMdnR2MgkUe36Gv2AQRiTzJTu40ADjIkDEWVMlpeXp6enP/nkkw8//HBsbOzdd9995513/q2Q7D8+tKrpmD4V9KameOedd959992xsbEPP/zwk08+mZ6eLlxHfWVlZWlpKZlMXr58+Re/+MXPfvazM2fOiC4Ap/DOO+/87Gc/GxkZuXz5cjKZpF/iAn0RhQPGhIeFezAbiM6gMVG5hUt+HA7rr5O5R6qf70DAmJSOMbGwihZB/cTqwkUPjIlwY0Jqg19dOKUxUR8s+5JMJpPJJIWApQMo2mtPVzcbetYcDteuryG9cnViwkJ74nBjcnVigkqGjSuhwtzR2EiFc25srDkchjHJTOk+DjTAmDgQUcbk3r17c3Nzd+7c+fjjj69cufLhhx9euHDhfCE5NHx2VfOAPhX0pqa4cOHChx9+eOXKlY8//vjOnTtzc3MZHmF5srKysry8PDMzMzk5ee3atUuXLl28eLHQX4EruHDhwoULFy5dunT58uXJycmZmZmFhQU3NtZLwZhkTvz7cLbRbMZSnpiye8new/u40JiZTyFSznfQfFKz2c4KjIkpcjYmQqpoEdRPGJOiB8ZErDGh5WwosREimsgjbGjJ1YmJrfX1dPCOxsbNm+pUVe073re1vp5ioNB2Ootm6NCUnFIwJnwxapYkGz49vHlTHb+WEBkTPtmQSRgT9wFj4kBEGRNVVZeXl5eWlubm5mZnZ6enpz8tMCc+urnqxV/oU6Hva4rp6enZ2dm5ubmlpaVCzwQhaTI/P3/37l0byt9dTE9Pz8zMzM/PLy8vF85bFRQYE5uNicoFlWDLr2Y9Jd18B80nNZvtrMCYmKIIjInqqvoJY1L0wJiINSZ5QqFP2GNEM3OnEDjTmLgCGBP3AWPiQAQaE2orLy0tLT5goZDErt1Z1fmRPhX0pqZg5bC0tHTv3j0bGogkTdhXILoAHAQVCAV8dWlLvRSMifHr22NMVFV9trGRdmkmMKc7Jd18BwLGxO3GxPgtbDAmqnvqZ+GMyRNPPLHu0UcPdnZacjWQM+jcutqYUOgTCvuqcqsLFw4Yk5yBMXEfMCYORKAxsZnByblVRyb0SXS+SpEjH3Tr18p5Zqgx+5nAMDAmeZ5C0Flb6ur4jRl6pMlkckNNjX7uQ8pTMsx3yDPbWYExMYWdkV/N5k1fRYugfhbImExNTdGKwk888UT+VwP5gM6tq42J+vCUE/2EFMuBMckZGBP3AWPiQGBMROerFIExsQEYk5SnmFqIhHUjjUR+1e/lu5r6UzLPd9Bk23ieDQJjYgrHrpWTsooWQf0skDE52NlJxuT1Y8fyvxrIB3Ru3W5MbAbGJGdgTNwHjIkDgTERna9SBMbEBmBMeH4cDtMpPd0mHm5sTVZNpzFzj5S/HevH6k+h+Q6a0SsaYExKx5hYWEWLoH4WyJg8tmGDR5I+88gj+V8K5Ak6tzAmpoAxyRkYE/cBY+JAYExE56sUgTGxARgTHtaxfLbRRDVjQR80a4tk7ZGq3GKx1JXVnHJubIyFnzCVjGc+MzAmprDBmFhYRYugfhbImNAAk69//ev5XwrkCTq3MCamgDHJGRgT9wFj4kBgTETnqxSBMbEBGBOeZDJJp2yoqTF+Fs1K+FyVNqCdkR4p63PS3Af9KTAmMCY8FlbRIqifhYtjcrCzc2RkJP9LgTxB5xbGxBQwJjkDY+I+YEwcCIyJ6HyVIpMzN0ZvjmnSR1MJ0fkqKmBMNNAsA/2AkXRkeOdvpEeqqmp7WxsdtqWuzuApGjArp3SMiWpdFS2C+onVhYse9ghqKlXYA8q4MXnqqadE51oYpoyJ6Mw6i6eeegrGxGXAmDgQGBPR+QKgIMCYaGB9wsyhGQi2pEjKhUKMdy/Z3Ifc8gxjUlLGxKoqWgT1E8ak6NE8gkoZ48YEGDQmICUwJq4BxsSBwJiIzhcABQHGRA8LeJlh+Q+ChYdIeaTxHunViQmaN5HbtAUYk5IyJqpFVbQI6ieMSdGDzi0DxsQ4MCb5AGPiGmBMHAiMieh8AVAQYEz0JJNJTcDLlMewvmi6GJympjCwuQ+O6pHCmJjCNmNiSRUtgvppuTEZGhzc09KCCCbOZGVlZWlp6fbt2yMjI6dOneo8cKB1//7du3aRSrA2vX0gOPf6n2pSoufPCnEvU2lPS0s6Y6JhaWnp7t274+PjIyMjR48e7TxwYO+ePdZm5pX9O/SlNPf6nwovJUrMmJw6dYo3Jikr1fj4eKErVcqU6PkzfQG+fSAovPQ0NQ3GxInAmDgQGBPR+SpFEMfEBmBMUsL3SDfU1LS3tZ0bG6Nd58bG2tvaaKaDr6JiW0NDMplMeRGzQR9Yhp3TI4UxMYVtxkS1oooWQf203Jg88cQTWFfYsfDGZGBg4NDBg22trXtaWlp27969a5e16XTnN1MaE8tvZCq17N69d8+e/S+80NPd3dfXd+HChazG5MqVKyMjIz/96U8PHTy4b+9ea8vqldbUxkRsKbG0p6WlrbX10MGDAwMDWY3JlStXCl2pUqaUxuR05zfFFp2+psGYOBEYEwcCYyI6X6UI1sqxAZcak8xpeHjY+MHp3tInk0nNe3VN+lxVVeY5EWZ7pMlkks19yK1YTJ1lBBgTU5iqn8aPL1AVLYL6abkx+WxFhUeSHtuwwaocAgthndvR0dHBwcEjhw93RCL79u7dt3fv3j17rE3DB7+l78defiVg+Y3Mpuf37WtrbX31lVdOnDhx8eLFTz/9dHFxMWVxkTGZmJgYHR09duzYkcOH97/wgrVl1dv+w5TGRHgpUdq3d29HJHLk8OHBwcHR0dHMxmRiYqLQlSpluvxKQF+Awwe/Jbz0NDVtcnJycXERxsRZwJg4EBgT0fkqRWBMbADGJF13lKBO6baGBj745baGhp7u7nRDSxg5LCxyoq/PUT1SGBNT2GxMiJyraBHUT2uNydTUlEeSPJK0c+dOCzMJrGJlZWV5eTmZTJ4/f/7MmTOvvfZaT3f3oYMHD3Z2dh44YG16r+dpfT924uhXLb+R2XTo4MGul19+4403hoaGLl++PDMzk86YLC8vz8/Pf/zxx+fPnz958uRrr7125PBha8uq78g/pTQmwkuJlVVPd/drr7125syZ8+fPJ5PJ+fl5vTGhSvXxxx8XulKlTBNHv6ovwPd6nnZC6fE17datWzAmjgPGxIHAmDSNJpFsTt8YOKA3Jn92/O+FZ6yo0tkpSj86O/XDn9/+QfzmD967Ub//qDONCbAZjTGp/eY/NJ2dEl4/G9/5+H969D850JgAmxm01JgMDQ6SMXn92DELMwks5N69e7Ozs9euXbt48eKZM2fefvvtgYGBU6dO9VvNhyea9P3YyTf+yvIbmeLUqVMDAwNDQ0Pvvffe+++/Pzk5OT8/v7y8nK6sFhcXb9++fe3atZGRkTNnzgwODp46dcrC4nrvrQMpjYlV188HKqu33377zJkzFy9evHbt2uzsbEq7RJXq9u3bha5UKZl846/0BfjhiSZ77p4OfU27c+fO8vJyhgcsjIkAYEwcCIwJkv2psqdNb0yqX/2u8IwVVTp85Vfp0OVVnZdWHbi06u8PwZgAVb9Qxf/x9KrDV8TXz5fOr/ptP4wJsNyYPLZhw2crKsbHx63LI7CSlZWVubm5W7duXbt27fz58+fOnRspDNcGm/X92Ntv/k2Bbmecs2fPjo6OXrx4cXx8XFGUDK/9ab7Jp59+euvWrY8++uj8+fOjo6PWZubiO0dTGhNr75IP586dO3/+/LVr127dujU3N7e0tJSuUn366aeFrlQpuf3m3+gL8Npgs515SImmps3OzmYYYKLCmAgBxsSBwJgg2Z9gTOxIMCYgPTAmwMlYa0yAK1heXp6bm5udnU0mk4qi3C4Mn/68Xd+PnR38doFuZwpFUe7cuTM9PU2RODPU+ZWVlcXFRdIByWTS8pwkL7+d0phYfqOcURQlmUzOzs7Ozc1lGCKxvLy8uLhY6EqVktnBb+sL8NOft9uZh3TwNW1paSnz0xXGRAAwJg4ExgQJqTgTjAlID4wJcDIwJiUIDZ1YXFycn5+fm5u7Wxjmzr2UwgX86/YC3c4Uc3Nz8/PzCwsLmWdJEPfu3VtaWqIIUNZn5T/eTWlMrL9RrlBZLS4uZu7wU6isQleq1Dn81+0pyvDcS3bmIR18Tcs8wESFMRECjIkDgTFBQirOBGMC0gNjApwMjEkps1JIFs8f1PdjF05/p6A3NY5Dimv55khKY1KIe+WDQypVShZOf0dfgIvnD9qfk5QYLzoYEwHAmDgQGBMkpOJMMCYgPTAmwMnAmIACsXT+UApjMvwd/phEIiHLMkULrvT5QqGQqNyK4t6tsymNieYwFFQGFoZTGJOl84f4Y2RZbg6HNSeGQqFAIGBjTrMAYyIAGBMHAmOChFScCcYEpAfGBDgZC43JyMjIYxs2fP3rX0fYV6AaMybVfn8gEEgkEqqq9sdiHZGIoMwKw6AxQUFlwIgxqfb7y7xezYllXm+1329jTrMAYyIAGBMHUjrGZERZqD05ieSE9NiJf/3Tf+7QpP/9+GvCM1ZU6a3rLNX8y8frT1xd3zfxv/7XbhgToOqMSflffq/2revC6+cX/vny6v/lj2BMgIXGhC0tPIQKAIwZE48k9UajonLoBAwaExRUBowYk0qfT1OGvdEoDdixPb9pgTERAIyJAykdYwKcw5EPuvVr5Twz1Cg6X0UFm61679695eVlig934sQJGBOg6oxJU1OTzbMeUtbP6enpz3/+8zAmAMYEFAgjxkSW5Uqfrz8WE5VJ4Rg0JiioDBgxJjScRJZltiUQCFT6fPqBJwKBMREAjIkDgTEB9gNjYgMwJiADMCbAycCYgAJhxJgoihIIBDySJMtyPB4XlVWBGDQmKKgMGDEmNMDEI0lUeoqieCSpIxLxSJKgXKcAxkQAMCYOBMYE2A+MiQ3AmIAMwJgAJwNjAgqEEWNC9Mdi1X4/9WDtz6dYDBoTopQLKgMGjYmqqrIsB4NBVVWbw2FyTx5JUhRFTL51wJgIAMbEgcCYAPuBMbEBGBOQARgT4GQsNCbj4+M7d+7cuXMnIr8C1YwxIUKhkEeSKLhp6WDKmBClWVAZyGpM+mMxMia90WiZ16soSqXP1xuNkjFxzlwnGBMBwJg4EBgTYD8nx/ufGWrUpLazHaLzVVTAmIAMwJgAJ4PVhUGBMGtMVFV1VPfVHnIwJmpJFlQGjBgTFq+kzOuVZZn9r6NKEsZEADAmDgTGBICiBMYEZADGBDgZGBNQIIwYk1AoRP3VRCIRDAbp/b+g/IrBoDFBQWUgqzGhoSX0d3M47JGkUChE/+uoRYhgTAQAY+JA7DQmg4ODTaCpqampqRDFCwCP/cakFriH8vLyUjMmVVVVoksdGKWqqgrGBBQCg8aEln31SFK131+CMU2NG5MSL6gMZDUmHZEIW0WYYr6yOU1lXq9zgsLUwpjYj52FDgxipzFpevitZilTiOIFgMd+YwLcSykYE+BeYEyAVeQwK6cEyW1WDuAxEvnVFcCYCADGxIHAmAihEMULAA/GmOQPe9FdfMMTMMakOKCPVl5eLjojFmPhGJORkZHHNmx4bMOGkZGRnOsSKBpgTIwAY5I/MCY5gN7RfewsdGAQIcakEBd3BSgBYnLmxpEPuvVJdL6KCsQxyR8WTKH4QmA0IY5JUcC+PtEZsRisLgwKBIyJEWBM8gfGJAeKsB2ZGzAmDgTGxE5YCdzjKMHBxqM3x/SrC2/srROdr6ICxiR/YEwKB4yJJcCYZAXGBPDAmBgBxiR/YExyoAjbkbkBY+JAYEzshJXAwsLCwsLC4uLi4uLi0tJSqXkTGBMbgDHJHxiTwgFjYgkwJlmBMQE8MCZGgDHJHxiTHCjCdmRuwJg4EBgTO2ElcP369evXr09OTk5OTt6+fXt2dnZhYeHevXuiM2gTMCY2AGOSPzAmhQPGxBJgTLKSjzEZGRkpWKgWl9HZ2Zlb+TsNGBMjwJjkD4xJDhRhOzI37Cx0YBAYEzthJXD+/PkLFy5cvHjx0qVL165dUxRlZmZmeXm5REaawJjYAIxJ/sCYFA4YE0uAMcnK1NTU0ODg0ODg1NRUntkoZYqmjsGYGAHGJH9gTHKgCNuRuQFj4kBgTOyElcDx48ePHz9+4sSJkydPvvvuu+Pj47du3SqdYSaI/GoDMCb5A2NSOGBMLKHIerMMC42JJdkoyoWWDFJkdQzGxAgwJvkDY5IDRdiOzA07Cx0YBMbETlgJvNjR8WJHx4Gf/OTI4cN9fX0ffPDBtWvX5ubmlpeXRecRFAkwJvkDY1I4YEwsoch6swynGZOirDwGKbI6BmNiBBiT/IExyYEibEfmBoyJA4ExsRNWAs/v2/fC88+3tba+9OKLr7/++ujo6MTEBIwJsBAYk/wp4v4SjElxUGS9WQaMiXOgEvjRj35UHGv8wZgYAcYkf2BMcqAI25G5AWPiQFxkTGRZbg6HNRtDoVAgEMg7azbBSmD3rl27d+3at3dvW2vr0aNHR0ZGrly5cvfu3aWlJdF5BEUCjEn+FHF/CcakOIAxsScbRVl5DEIl0NjY+OkDZmZm7t69u7i46MbgazAmRoAxyR8YkxwownZkbsCYOBAXGZNqv7/M69VsLPN6q/3+vLNmE6wEdj333O5du/bu2dO6fz8Zk/HxcRgTYCFGjEl5eXlTHsCYuBe3GJOnnnoq5/pZXl4OY+JSHLJWThE/AYxDJfC9732PrfF369Yt967xZ5UxOTc2tm5t1ZryijXlFevWVm1raLg6MZH5+DXlFXlk/FesKa84NzZmyaXSAWOSPzAmOVCE7cjcgDFxIC4yJpU+n0eSeqNRtqU3GvVIUqXPZ1EGCw5vTHY991zJGpOPphLPDDXqk+h8FRVGjIm1iP7E1lPE/SW3GBMLKb4vUYUxMQCMSZ5QCXzjG9/4t3/7t3feeefMmTMjIyO/+MUvrl+/nkwml5aW3DXMxCpj0ne8jxmQ4dPD2xoa1q2tGj49nO744dPDFhqTDDeyBBiT/IExyYEibEfmBoyJA3GRMaHhJLIssy2BQKDS52MDTxRFCQaDZV6vR5JkWVYURVVVjyQFg0GPJJV5vR2RiCzL1Hiq9vvj8Tid2BGJkI6hY2ijR5JCoRAdHAwG2U0rfT795CCDwJgQWF3YBmBM8qeI+0swJsUB+/pEZ8RiYEycA5XA1772tePHj/f19Z04cWJoaIhf4++jS5dYy6rS5wuFQqKznIlCGBNia3197fqadMfnbEySyeTW+vrNm37VQIIxcQUwJjlQhO3I3IAxcSAuMiY0wMQjSWQ6FEXxSFJHJOKRJDpAluVAIECiJBgMUnwTjyQ1h8OKotCRHZGIoiiKogQCAZrO0xGJlHm9/bGYqqrxeJxJExIliqI0h8NlXi9dNh6PeySJ/s6nBGBMYEwKDeKY5E8R95fcYkwQxyQzMCZZgTHJEyqBuk2b2Bp/0WiUX+PP/4d/GAgEEomEqqr9sRh77eRMCmdMyInQfJn21jaas7N5Ux3N1qG9OxobaSIPe/HGT7FhM3euTkxsra+nI2nWD/+ibk15xbaGBtq1tb4+mUyqulk/dNnh08O162voyPbWNuOfDsYkf2BMcqAI25G5AWPiQNxlTFRVlWWZRnw0h8OyLDOFkUgkPJJEv9nqA7VBZ5ENob/ZuBJ2QJnXy/8UkR/hT2RqRlXVUCjED3IxC4wJAWNiAzAm+VPE/SUYk+IAxiQrMCZ5QiXwpS996fl9+/a/8EJba2vXyy/za/xppks7nMIZE1VV15RX9HR1t7e21a6vIVHS3tpGw0PImLS3tiWTyasTE7Xra0hh8ANG2DiUzZvqWLu0ORzmB5jQKc3hcDKZpOEnW+vrVd0YFros5UdV1WQyaSr0CYxJ/sCY5EARtiNzA8bEgbjFmPTHYiQ4eqNRGvFR6fP1RqMkPvpjMRp+wieN+ND8zS6YMjaK5uBgMEgDUsq83nxaBjAmBIyJDbjFmIRCIZoTR5PpmNPMCpOehaOI+0swJgZxcv1UYUzsykZulaenq5t6szz6KRW0hY8kunlTHd+/1Qwf0F9WP+ODbclwWYNQCWx8/PHdu3a17N69b+/eg52d/Bp/X/ziFyt9PtZecjg2GJN1a6vIU6iqmkwm15RXXJ2Y0HxHNAhFTWNM+I36kLH6vfrr0zG162u21tfn8KXDmOQPjEkOwJjcB8bEgbjImLB4JWVeryzL7H9JbVDzlI0xYWQ1JlnHmKiqSgNY2K6cgTEhphdnRm+O6ZPofBUVrjAmsiyT+lRVNZFINIfDxpvd7J9w4bDWmKRcH70jEuFX+8q6hjr/XCJy65nDmBjB4fVTtdqYZK1+WeuwVfWzOIzJ5k111JvlN64pr+g73qffwnrgyWSSdaeJ9ta2bQ0NGS6r772zLRkuaxAqgccff5yt8dd54ADfbrl582YgEDCrFEVROGNC8oLMBZ/Wra2iCTL88ez0dGNMdjQ20iiSHY2NGkGmkW5Uf1IaEzo9B1kGY5I/MCY5AGNyHxgTB+IWY0JDS+jv5nCYwrLS/7JBIrIsy7JM0iSRSLBwJJmNCXkQ+pnXxDHhW34U2CzPkGYwJsA2nG9M6B9yzlGBXGdMUq6PrtmYdQ11/QD43MoBxiQrzq+fqtXGJGv1y1qHraqfRWBMqP+siUChGjAmbCPr4m7eVMdOSXlZI8ZEf1mDZDUm1G7pj8Wq/X42hdmxFM6Y7GhsJCHFjzFhZBhjwr4RdgyLP1K7vobUCX+plGNM9HFM2DHkTUzJMhiT/IExyYFVpYCRn5Osha5p3wBT5Dhq1CXGhJazob8psAgbTsIcB62Vw6bkMPHBXnqkjGOiPpAm+rVy+LclNFtHP4bFFDAmwDacb0wqfT727pqnPxYjQcn/e1RVla1dRSPAqSfGVsJiflNRFDq90uejf8L9sRibWGFqoStrjYl+fXQavMb3J7OuoQ5jYpw8jUnm+kk/GfxkBLbmGlWzDPVTv6YbBSbXrMtmBPb1mTorHVmrX9Y6DGPC2NHYuK2hoTkc1vRUjYwxaQ6H2aorNK2D9ZlTXtbgGBP+ssahEshqTAh6SufZUioohTAmVycmaCgHSQoqZ/IgVycmKF4JH8eEpkrRdjachF2ENm6tr29vbes73qcZo6Q+iGNydWKCAsSyESh0zWQy2dPVzaZ66XNrBBiT/IExyQHjfV4XA2MinOI2JsKhQLN5XgTGBNiG841JOn8Rj8fZSDH2kp8Wt6LtdAD1xNhKWOwtNwsOzTQre+2pKIqpQePWGhN6V8/PwQkGg9QF1RyTYQ11GBPj5GlMMtRPVovY4Ed+zTWqnBnqp2ZNNz5sudlJDezrM3VWOrJWv6x12IHGZGpqamhwcGhwcGpqKuds5FAP162tou6uRpFopmxQYsaEJVb3+v5/9t4+LIrzXvjP8l+vp32S4nU9T5OeFgo2/Z22D5Rk6elJIqbndJOmQZMnfbJNQ6ztaVOaFRMTjdklRk1MT5ZEAZF3VDAKRNSgyBoqbyLEt2xcARVB1mXxBRRYFhCQ1/n98ZW748zsMrs7u/Oy3881lxe7zs7ee8/NMPdnv/f3W2miJ/7kPCzjtWRj/5dHyhiAHuBpTCiulVmSQihjQl99ExMVnaTT0YN3SK0c0udgSUgFHHIiWltaYJkV+A4wHcsSEpJ0OnieXeYmgqtWDkWLTAHz0trSQt5u8aI4jwoSozHxHTQmXvDPK/4GxbF8+XL+f054GpOwsDCxP5ac8OgUsEFjwpOFkZG+x5puQGOCBAr5GhOKolKMRgjwhptvmFIyJpOMmRjswKiZBT8vjIz0boG9sMYkZK4+OqMIFyMOzn0NdTSYG1puAAAgAElEQVQm/PGTMaEoKj8vj4SZQOcvjIxk7MxnfJJabyFzxew9aiEltDHhOfzcjGEJGhNRauVA+k/4GeIFyH/xWZUDU99kg4GiqCSdjkyYXR2W56oc+mH5M68xWbt2LXGFED/l9Vq2ACCUMfEfjJVTEDAS4DagMfEdNCZecJ+wf9IkhUd/TngaE0x04hG+5nJHY8IDoVakozEBsFZOAJC+MXG16kGv18eq1XALHkKrhMXYjT0jZdfMghRFZL1erFotYoxJyFx9dPjUJF8mI9cS5bqGOoXGxBP8tCoHqufk5+WRQCeKx3nhHJ8hczXdzGYzhHJ4WotNcGNCzTf8KLdjGI0JQKIDyEbWVvDMY0LmyYyEJpyH5Z/HxIvpNx9jQtajeXqNDTzSNyYxUdEkdwmspWJUFw4AaEx8B42JF6AxuQsaE39ATkFNTc3U1NTU1NT09PTMzMzMzAyfOww0JoEEjQmAxiQASN+Y6PV6zm8j6ZMuj2JM3NTMomj5I/i3UEBjQloLP1it1li1muRags87bw11Co2JJ/hoTPiMT1c11yjPxyflVa5ZAW8v5x1+fMYwGhOKomDJDFEkkIiERHbwNCbwEJZyzHtY/sbE03wWlOerciSO9I0JfTUN3Z4EEjQmvoPGxAvQmNwFjYk/IKegoqJiYGBgYGDA4XAMDw+Pjo5OTk5OT0+7fzkak0CCxgRAYxIApG9MHA4H5EQgEd35eXlQR5wkIiGmgFEJi/71PkDfE/JEOBwOmMTSs054NHnzhzGhKApWCZG5MUlwO28NdXgto2IXrGDytD1oTOZl3vFptVohzyU1lz6crFWh+wXA1UiGUw9DlLFmhw/CGhP3w4/PGBZqfMramKQYjYxysPRKJe6NCQgRyG2RbDCkGI1Etbg57LzGhHFY/p+FQmMSlKAx8R00Jl6AxuQuaEz8ATkFpaWlNputq6uru7u7t7d3YGBgbGxscnLS/X0GGpNAgsYEQGMSAKRvTKh764aEqFQajQYmZvCMVqulp1QglbCgQAm93BVFK25FauWEzJUDJw/plU34IKAxoddHBxNEqqKQFBh8aqhDDtH8vDyYqcJLPF3KQaEx4Yf78QnqhAxCUnMNEqC4GZ/smm6QtYdRHIoPAt5ezjv8+IxhocanrI0J24lA5VeoOEsv+0r2h7ImJFcoKR68NH4J2dnNYRmVaylanVrOw3oEGpMgBI2J76Ax8YKgMCbPPP/b/1rxBtkudVxm74zGxB+QU7Bly5ba2tq6urrjx49bLJb29vaBgYHR0dGZmRk3L0djEkjQmABoTAKALIyJxBHQmNDro1MUBQlW4OdYtRqmpnxqqFP3VrH1OiM1GhNlIODt5bzDj88YpgQanwqoLqwYoAf+9Nyjx3cmNhb+ranota9KV7V8/s7V+pS+k1vHW7dPXCicatsll22i8S32PPbO0ZdFb5iktsmvUziNiegNk9F25+jLaEw8BY3JXdCY+ANyCt5///39+/cfOHCgoqKisbHRYrH09vYODw+jMZEOaEyAkcnbzbda2JvY7VIUaEx8R8HzJTQmykCpt5doTKQD9MC7L/2AcwqNG2648d/QmLgHjcld0Jj4A3IKVq1alZ2VlZOdXbhzZ0VFxfHjx7u7ux0Ox/T0tJtbDVkYE6vVSo+rZyyT9gh2/khqrsSj18fkDxoTJGCgMfEdBc+X0JgoA6XeXqIxkQ5oTHDDTagNjYl70JjcBY2JPyCnYGVSUsbWrRlbt+bn5ZWXl9fX19vt9oGBgampKbkbk1i1WqvVQoRwTXW1d1G+AL2QJ0Go4sHzgsYECRhoTHxHwfMlNCbKQKm3l2hMpAMaE9xwE2pDY+IeNCZ3QWPiD8gp0L32WuqWLWmpqTAJr62ttdlsyjAm7IKFXoPGBAkS0Jj4joLnS2hMlIFSby8FNCY2m23jxo0bN2602WxeN0ORg4cnaExww02oDY2Je9CY3AWNiT+gGxPIZK48Y6LRaDiLXNAzzJHaBFBfA8qIkgU4ZN0N2QEKH0A+fzAmpH4BWfVDL5QAOzPewuseCHJjgnlMAgAaE99R8HwJjYkyUOrtpaxr5SgMNCa44SbUhsbEPWhM7oLGxB+4MiY1NTWKMSYOhwMkhUajIRIEqhiCRrFarVD0EdQJeBB6OAmJIgEh4nA4oASpRqMh/wsvtFqtpFCiRqPRarVwtMTERK1Wy3gLr3sgyI0J1soJAGhMfEfB8yU0JspAqbeXaEykAxoT3HATakNj4h40JndBY+IPgsGYADXV1bFqdYhKBXlMiNeg70BfXOPKmJAnIWAEbAv9hSlG44LQUKvVSi+vCDv7uH4HjQmAxiQAoDHxHQXPl9CYKAOl3l6iMZEO0AOv//bH1tIXraUvXvlMa9//+2vlywaq/jpUoxtveONO46qJpjdxE3a7U/PHO0dfZm71r4reMG8+C1ed3XHTUs6dOUWD1D64142ctleJ/QvtMWhMhAGNiegEjzEB9Ho9iAz2uhhPjQk1lyGF8UJY0QP/0jcIaUFj4jtoTAIAGhPfUfB8CY2JMlDq7aWCjUlMVHREWDhsyxISuu12ni9sbWmJCAsXqhn8gR546qmn4A5za3p64c6dQXjfEmA4p+VyjFCgKGqqbRf7s0w0vcm5M6eMmOk7F+A2u0cWjRQKNCbCgMZEdILNmFBz1mNBaOi8MSZkCY8XMSbkf928haegMQHQmAQANCa+g8bEf6AxEQSl3l4KaEwsFssvn3zyl08+abFYvG6GgIMnIizcVGmiKKrbbk/S6RYvimPs0G23R4SFt7YwE3s1NTahMQke0JhIWUbIopFCgcZEGNCYiE4wGBO9Xk/ylUAqVofDAV4Dnnc4HCSPCXlVrFqdmJgIqUkgqys1l8fEarVarVbOPCZms5m4GNgBpInVas3Py0NjIghoTAIAGhPfQWPiP9CYCIJSby8VXF2YGBPKddhIU2MT55OcOyfpdDFR0UI1jw0aE1FAYyJlGSGLRgoFGhNhQGMiOkFiTEhNnFi1mkSOgDRh1MohrzKbzZD3BAyIm1o5YEk0Gg1nrRyyJCc/L4/xFl73QJAbEyQAoDHxHTQm/gONiSAo9fYyGIxJa0vLsoSEJJ2OmlMnSTod/C89xiTFaIQlPIsXxRFj0trSAg8jwsJjoqKTDQaKonKzc2DJz9L4JfwX+8wLGhNRQGMiZRkhi0YKBRoTYUBjIjrBYEwUAxoTJGCgMfEdNCb+A42JICj19lLZxoRsMVHRTqeTmosfyc3OgYcRYeEQZpKk0xH9UVpcQoxJTFR0aXEJRVGmShMEmORm5yxeFAd75mbnLI0XLGYTjYkriKJavCiOhAU5nc5kg4GoK/bqKoqiOFddMXBjTEqLS5YlJDAOyIhLIs+QvDlL45dwxi4FADQmsgaNiTCgMREdNCYyAo0JEjDQmPgOGhP/gcZEEJR6e6lsY0KPMYE8JowVNzDdZSQ0Iftw7kwcCkVRTqczIixcqDATNCauSDEaiaIiHW6qNCUbDN12u9PpTDEaiRSjwxYc1L35a5bGLzm7+0+ujMnS+CWM80tf6sV4Bn5wOp3gd4TvBR6gMZE1aEyEAY2J6KAxkRFoTJCAgcbEd9CY+A80JoKg1NvLYMj8Ss1NkpsamzglCCzPIU/S94mJis7NzqHmwhyoe0NXIHpl3igGnqAx4QOnBHH1vKudyZMRYeHHchM4jQks4IqJiqaXPpjXmJAnhRoVHoHGRNagMREGNCaig8ZERqAxAUYmbzffajlqq9l9oYS+id0uRRF4Y7JYcURHR8NHi46OFrstAhMWFhZsxkR5J3Hx3AcMCwsTuyECQ371fDcmUqsuTJ/BQjCIK2MCc2N2jAk1twaHXp+YHmMiLGhM3OMmloRxBgkkZw2cQfJC2Jluvi7viGMYk2SDIUmng3ekH3DeGJMUo5FdmCkwoDGRNYvRmAgCGhPRQWMiI9CYAFgrJwAE3pgg8iUYjAkiXxRmTEBt0KsLcxoTiqKWxi+BGTXMeOkxJskGQ2lxCVmaAfNhmJx32+0QgSII0ANoTDhJNhhAbXB2+LKEBEbCESAiLDzFaITTSt+HnHc3MSYxUdGmShNEJ9GDR9gbMSZko9uZQILGRNagMREGNCaig8ZERsjLmAwODtb7hx3lO2I3Psbe/PR29fX1NptN7O4MNGhMEP6gMUGkjJKMCcnESY8QYZQZJoEJ3Xb7soQE2DnZYIB8rqZKE0yzIcwECuVQtESkMCEXqsHQA2hMXAF+iqyTAkCFLF4Ux2ko6Kty4NTDMJjXmOzZspKEloBNIwecd1UOPW9OgEFjImvQmAhDPRoTsalHYyIfZGFMBgcHN2zYwAjaVwBhYWFvvPFG8KgTNCYIf9CYIFJGScbERyC4gMzDXa37EBDoATQm7qFXMnI6nUvjlyyNX0JOEykRTdbd0POY0O2Ge2Oy5FePMQJJiGrhk8eE5M3xe3fcCxoTWYPGRBjQmIiOHI2J4Gue5QLREJI1JuXl5ffff7//b4DFJC0tTdxODgxoTBD+oDFBpMxiH4yJzWbbuHHjxo0bvdDlEjQmkPqEhDOQ6sL+A3oAjYl76Gl6GbqEjXcxJpd3xNFL5MBIgAgjnsaE5M0R9rPPCxoTWbMYjYkgoDERHTkaE0SaxqSwsJC0ECIy/LdMJsBs2LCBnkpw+fLlIvZzYAiAMRH7rHKzfPly+HS+H4HB8uXLhWumAA374Q9/uCQ+/oXnn//diy8mvPTSn5Yvfy0xceWKFWvXrEk2GD7ctGnzJ59s3bo1Py9vV1FRcXHxvn37yj//vKKi4siRI1VVVdXV1bW1tXW1tXV1dVeuXFGeMbFYLOKeL058H5+SJS0tjX7uFoSGCjU+z549q5jqwr7T1NgE9WVhXY+/q59AD6AxYQPZeSmKam1pWRq/BOQFVBp2ny4Elk112+2w6oozj8mhLVqwJGRC/vc//+yV5/+Dfpxkg4FUSnJjTNh5cwIMGhNZg8ZEGOrRmIhNvXyMSWFhIT3gYtGiRY8//vijjz4aFRX1ox/96Ic//GGkax760XdDf7yAsf2v/+9/u3mJlJGgMSkvLyd3ukqNwqBH0CjygkwnAMZEmvi++s+V2xV9zDAa9khMTOKrr65csWLNW28Z1q59f8OGzR9/vDUtbUdBwe5duw6Wl1cfPdrQ0PC12dx28WJnZ+e1a9du9vY6HI6RkZGxsbGJiYnp6emZ6WkyVAL5WQJgTKSJglen1t9bEvjB73xHvuOT8YmUNw75g8bEFaZKE6SSoSeOITKLvgyH8UL3tXKouTU+EWHhmUmPkgl5RFj44fy19ONAfArszIgcIc/Q8+Yk6XQkRCWQoDGRNWhMhAGNiejIyJjQmZ2dHRsbGxgYsFgstbW1hTt3ZmdlpaWmpm7ZAjaBsem2J7FLq7y0exnnzrLY4M5DIsZkcHCQqASLxSJKGwKDxWIhn/TMmTNTU1MzMzOi3Iv7GzQmvh8BjYn/QGMidkOEB42JIkFjIgoTTW+y5+RTbbvEbpc3oDGRNWhMhAGNiejI3ZicO3eurq5uV1FRXm7u1vT09LS0tNRU9rZix0q2Mfn9nmWcO0t/S09LS09L25aRkZeb+/nnn587d66rq0vEOw9yE6/U6BI65Ffm2WefHRsbm5ycnJ6eVp40QWPi+xHkaky2b4cZaU1NTaNUZ6RoTMRuiPDwNSZyGJ+MT6S8ccgfNCaigMZEyjJCFo0UCjQmwoDGRHTka0zGx8cdDkdzc/OxY8eK9+zZXlCQlZmZuW3btowM9ray8A22MXm5+A+cO8tiy9y2LSc7e3tBwcGDB5ubm+12+/j4+PT0tL97nhNISRsWFibKuwcekhKytbW1v79/aGgI7s7FbpeQcM5Iv/jiCzQm/I8gdWPyyCMcM9L09HlnpLdv3xZ9Rso5Pm/fvo3GRL4wjcmDD0phfFosll8++eQvn3zSi/BJNCYUGhORQGMiZRkhi0YKBRoTYUBjIjoyNSYURd25c2doaKi9vf2rr746fPjw/v37S0tKSoqLObe1nxnYxuQPZX92tb8str2ffbZ///66urr29vYbN27cuXNHlEm7zWZT8DWKE5K0ZceOHV1dXb29vaOjoxMTE0qKNEFj4vsRpG9M/vbqq68nJb29erXhnXc+2LjR/Yz0+vXraExEJ6iMiRTGpyDVhRE0JgEGjYmUZYQsGikUaEyEAY2J6MjXmExMTIyMjNhstvPnzx87duzo0aMmk6nSBe+Vb2Qbk/868FdX+8uCI0eOHD169PTp0zabra+vb2JiYmZmJgA9zyAIv0Yjkuill15qbGy0WCzXrl0bGBiYnJwU5RT4AzQmvh+Bgeh/xBkNe/SRR17761/fWLny7TVrDHr9pvff3/zJJxlbt+7cvn3Pp5+iMZEmQWVMpDA+0ZgIAhqTAIPGRMoyQhaNFAo0JsKAxkR05GtM4C7Z4XD09vY2NDQ88fjjcFvz/e9//9VXX227l7SGDLYxWXHkDfo+jz/22JrVqxkvfPXVV5/59a/bpMelS5fa29svX7589epVuEcUK5tGEBoTau66/MILL5hMpoaGho6Ojhs3bkBaE7GbJgx8jAkiax595BHd3/5Gn5FumZuRFu/Zc7C8vLam5nhDw9dff9128WLn5ctyNCaIfHnwwQelMD59MSY2m20DjfXr1xsMhtWrV//5z39++eWXl8THP/30008/5S8iIyPZvfrtb3/bb2/oDnKHicYkMKAxkbKMkEUjhUJmxkSv1y8IDQ1RqWLV6prqavK82WyOVavhjwH7VWazmfN5AZGXMampribdFatW7ysrM5vN0LEhKtWC0FCtVmu1WsnO5L9i1Wqz2UyOk5+Xp9FoGAfXaDSkuhh9z1i12k8fB5CvMZmZmZmamhodHR0aGor52c+eW7r01KlTPT09ZWVln3zySc+95JzOZxuTN46upu/zs+jobz/wAOOF337ggZ9FR/dIkt7e3t7e3oGBAVgSIlZ0QzAbk9/85jdFhYV79+5tampqbW2Fc6GMMBM0JopH/cgjutdee+P1199Zs+Zdg2HTBx+kbt6cmZFRtHNncXHxoYMHyYz0UlsbzEhv3byJxgQJDA89+KAUxqcvxoTBzMzM8PBwT0/PiRMnKisrC/Lz09PSXBX483176qmn2L0aGRkpYo2/tNRUNCaBAY2JlGWELBopFHIyJilG48LISJjJ7ysrC1GpYPZutVoXhIayZ+mEmupqtjGxWq3kCAwR4AUyMiYOhyNEpUoxGh0Oh8Ph2FdWBhvpoprqaq1WuyA0FJwU+S+r1arVahdGRpJDgXYhboU8uSA0lPGmnE8Ki3yNCUVR5HY5RKUqLS2dcE1Ry262MVld9w59n8iIiBCVqrSkhDxTWlISolJFRkS4ObKITE5OTk5Oil7gNpiNydNPP52Vmbm9oKCiouL48eN2ux1+ZcRunQCgMVE8sWr1Sp3urTfeMLzzznvvvvvR3/+enpaWlZlZVFhYUlx8+NChutrapsbGs2fPtl+6ZO3svHHjBhoTJGA89NBDUhifg4ODx+rrj9XXDw4O+jhoiTE5efKkyWTaXlCQsXWrqwJ/vm9PP/00u1cjIyNFrPG3NT19W0bGrqIiKdT4UzZoTKQsI2TRSKGQkzFZEBqan5dHHmq1Wghw0Gq1iYmJbl7IaUzgefghRKWiR6x4gYyMCfSGw+GgP0k3JoBGowE5Qv8vsC3QVxC5syA0VK/X01+4MDIyRKXaV1ZGngE5FbAwHzkaEwJ0u5vRuPtCCduYrDlmoO+zIDQ0Vq2mh/+A6vK3tJI7QW1MnnoqY+vW3Jycffv2VVdXd3Z23rp1SxkLc9CYKJ7Y2NjXk5JWv/mmQa9fv27dRx9+uDUtLTsra1dRUWlJyeFDh+rr6r5sarJYLPQZ6eDgIBoTJAA89NBD8h2fnMzMzNy+ffvWrVtms7m2trakuHh7QUFBfn5+Xp4/tiXx8exeffjhh/30dvNuBfn5Bfn5O3fsKCsrM5lMFy5cuHr1qog1/pQNGhMpywhZNFIo5GRMGF4jPy8PZv4hKpVWq4U5uVarZb8QHEFiYiLsQ2b4EGMCT8LGCJfgj4yMicPhWBAaqtFo6B+WbUyg08xmsytjkpiYqNVqYZ0U/YUwXaevwUlMTASN4o+PQ1CGMXE4HDCYNRoNZ9wTH2MCxoqEUMFZg9+XAH0MeRLMxuSpp55KT0vblpGxZ/fuQ4cOnT9//urVq3fu3BG7dQLAmJFOTk6iMVEY//bzn7+5atXat99+791339+4MeWjj7ZlZOTm5OzetWvvZ5+ZKiuP1def+PLLc+fOdbS3265c6enpuTk3Ix0fH5+cnJSOMYHxicZESXz3u9+V7/h0NWhHR0f7+/tbWlqamprKy8s/Ky31XzW9377wArtX//Vf/1XEAn+lJSV7P/vs8OHDotf4UzxoTKQsI2TRSKGQkzFZEBpKj1yAOSFM7GH+b7VaY9VqdrwJ7APrUKxW68LISFjCQyb/QRVjQlGU2WwGhZGYmAjBJmxjQlEUTLNdrcqB0wHxI/TzQqbr0KX06bqPS5/cowxjApBEM/SgKoCnMaEoSqPRwO9CitEI/oUdW4TQCXJjkpaamrF166e7dpWXlzc3N3d3d4+Pj0vh7txH2DPSiYmJ27dvDw4ODvT39/T02K5c6ejoaG5uNn/1VUNDg6my8mB5efGePfl5eVmZmZs//njT+++vf+89w9q1b69Z8+aqVStXrEjS6XR/+9vfXn018dVXE1999a9/+Yt0tgcffJBz2ubFoR595BHOQz36yCMifkDo87+9+qrub3/TvfbayhUr3ly1avWbbxrWrl3/3nub3n9/88cfZ2Vm5uflFe/Zs6+szFRZ2dDQcPLEiebm5o6ODpiR3rp1SyIz0mAbn4+4GFTxzz4r1Gh/BMen/wftxMTEyMjI1atXOzo6zGbzyZMnT/iNP//5z+yzHBMT4793nJeTJ0+eOnXKYrFcvHixp6fH6XS6v8NEvAaNiZRlhCwaKRRyMiZ6vX5hZCTMumFOTibnZB64r6yMvfSAsSonxWiEfYLWmAD5eXmwUoMRSEKgGxOS+RUiU/Lz8kg/MxaAkOk6xPuQnK++d7J7lGRMAL1ez457mteYkNEOvwsOh2NhZCQk9/X3KZA7QW5MIPl/UWEhpLKDhdkKuAV0NSN1Op2OgYHenh6bzdbZ2dna0vL11183Hj9e9cUXhw8d+qy0dMf27bk5OWmpqR/9/e+bPvjgvXffTTYY3l6zZvWqVW+uWvX6ypUrV6xYuWLFSp0uSadL0ulWSGN76KGHOGekXhwqNjaW81CxsbGifDTo55U6HfT86ytXvvH666tXrXp7zRr922+/9+67mz744KO//z0tNTU3J2fH9u2flZZ+vn9/1RdfNB4/furkydaWls7OTpvN1tvT09fX53Q6pTAjDbbxGatWcw6q5597TqjRHqtW4/j0N1NTU+Pj4/39/devX+/s7Lx06dKlS5f8VFBvxYoVnFchP70dH6DG35UrV0Sv8ad40JhIWUbIopFCISdjQlEUWVkDs3TI2EqfVcJ0EaaasJnNZoYxIXYgyI0JAIkz2MaETLDJf5HMJtRczlf2gibS1fADRP1AoAQjFEVwlGdMKK6RyceYEJkFy6/IQzQm7kFjQjcmkPxfAbeAnDNSKE3lcDhu3bxpt9utnZ0Xzp+3WCwnvvyy+ujRIybTvn37Pt21a0dBQea2bZs/+STlo482ffDB+xs3rktONrzzjv7tt99es2bNW2+teeut1W++uXrVKuls//Iv/8I5I/XiUP/+i19wHurff/ELMT/jm29Cz7+9Zs3at982vPPOuuTk9evWbfrgg5SPPtr8ySeZ27btKCj4dNeuffv2HTp4sPro0RNffvnVmTMXzp+3dnba7fZbN2/29/cPDQ2Njo6KPiMNtvH5CxeDSvv//p9Qo/0XOD65ELBWDoxbSLszPj5++/btYX9iMBjYZ/mJJ57w65vyARLNwAlSwN9KaYLGRMoyQhaNFAqZGRMCJONgT8UxxsRTQIiwjUliYiL0EvkvUmQHVuIQSwXPwwIQelcvjIzUaDQkAoiRuFdwlGFM9Ho9DEWr1QqngLGOZl5jQv8VSDEaGYl7/Cqt5A4aE3a5RAXcBdJnpDPT01NTUxMTE2NjY2RG2m23X7FaL1640NzcfPLkydqamqovvvj8wIHiPXuKCgtzsrPT09I2f/LJRx9+uOmDDzasX78uOfldg8Gg1xvWrtW//fY7a9asfftt6Wzf+973OGekXhzq8cce4zzU4489JuIHfGfNGv3bbxvWrjXo9ckGw7rk5A3r13+wceNHH364+ZNP0tPScrKziwoLi/fs+fzAgcOHDtXW1Jw8edJsNl+8cOGK1dpNm5GOjY2Nj49PTU3NTE9DoS5xjUkwjE9Xg+r3v/udUKMdxycnwhoTak6aTE1NQbU7/1XTW7duHfssx8XF+e8d+SCRGn+KB42JlGWELBopFLI0Jmazmb4SBFbrQK3cWLWaXWaYnsfEbDaTUsR0YwIzyWDI/Gq1WlOMRljcZDabNRqNRqOhGxOYq5POof8XzMATExPpy3Coe/UKma5D7hKSVoakj/ETijEmkGIGAqnYmV/mNSaw2Ap+BplFRrW/pZXcQWOibGMyOztLZqTj4+Mjw8NOp7Ovr+/atWs2m+1SW9uF8+e/OnOmoaGhtqbmcEXFvrKy4uLindu352RlZWZkpG7evPnjj43//d8fbtq06YMPPti48f2NGzdu2LBh/foN69evf+89iWxh3/8+54zUi0MtjovjPNTiuDixPh309sYNG97fuPGDjRs3vf/+h5s2Gf/7vz82GlM3b87MyMjJytq5fXtxcfG+srLDFRVVX3zR0NDw1ZkzFovlUlubzWa7du1aX1+fY2BgZHh4fHz8zp07EjEmQTI+XQ2q5cuWCVDhAp8AACAASURBVDXacXxyIrgxCRgbNmzgOMv33iFrNBr2HaZer+csB4HICDQmUpYRsmikUMjMmMDlnl3RFiq20L9OpwOWBOId2LVyqLm5PVgV7xomI2MC1Vigu6C6kMPhAKlEuler1ZK5OiNCh108mJpbwgN118h0naIoSJICP8eq1ZxnRyiUYUzmhU/mV8Q70JgEgzGBhQ/j4+MjIyNDQ0P9/f09PT3d3d2XL19uu3jRYrGcPHGisaHhH1VVhw4e/Hz//uLi4qKdO7fn5+dkZWVlZm5NT0/dvBlmp5+kpHxsNKZ89JGktogf/IBzRurFoX71n//Jeahf/ed/ivsZPzYaP0lJ2fzxx5s/+SR18+at6enbMjJysrK25+cX7dxZXFz8+f79hw4e/EdVVV1t7ckTJywWy/nW1suXL3d3d/f09PT39zscjpGRkfHx8Ym50q0SMSaKH5+uBtVfX31VqNGO45MTZRuTWLWaHWAOpRsD11DED6AxkbKMkEUjhUJmxkSyyMiYKBU0JoiPoDEJKmNy+/bt4aGhgf7+nhs3rl27Zu3s7Ghvb2lpOX3q1JdNTbU1NZWHDx8sLy/bu3f3rl1FhYXb8/Pz8/Kys7IyMzK2ZWRsTUtLT0tLT0tLS02FOapEtsiICM4ZqReHevqppzgP9fRTT4n4AdNSU6Hnt6albU1Pz8zIyM7Kys3J2Z6fX1RYuHvXrrK9ew+Wl1cePlxbU9Nw7NjpU6daWlouXrhg7ey8du1az40bA/39pBCJZI2JUsenq0Gle+01oUY7jk9OlG1M2F/mQXw0/Ts8RI6gMZGyjJBFI4UCjYkwoDERHTQmiI8E0phEhIU3NTaRh06nM9lgiImKjggLXxq/pLWlxd8NICjemFCs5Jqw8GF0dHRkZMThcNy8ebPnxo2uri5rZ+fFixctFstXZ840Hj9eU1NTVVV1+NChz/fvhxUQxXv27CoqKtyxY+f27TsKCgry82GD8DpBtp/8+Me/feEFxpPP/PrXkEJ7cVzcN//H/0hPS4PnE//61xCVijyE7eGHH+ackXrRmCXx8ZyHWhIfz7Ply155JTwsjGfLeW6k23cUFOzYvr1wx45dRUW7d+2ClQ6f799/+NChqqqqmpqaxuPH4Qv8ixcvdrS3d3V19dy4cfPmTYfDAWk1IRnBtHi6RF7j0/fB6WZQrV692osmcY529vgM2OCU8vgcHBw8Vl9/rL5+cHBQuMEbCPgYEwgnoS8Y12q1UA4y0M1FBAWNiZRlhCwaKRRoTIQBjYnooDFBfCTAxsRUaSIPTZWmZIOh2253Op0pRmNMVLTT6fR3G4AgNCZQ4mFsbAxquPb19d3s7e3u7rZdudJ+6VJLS8vZs2dPnjhxrL6+tqbmC5Op4uDBg+Xl+8rKyvbuLSkuLt6zZ8+nn+7etWtXUdGuoqKiwkIBt4gf/OBb3/wm48lvffObET/4QVFhYVZm5re++c34Z5+F5//3//pff/rjHxk7/+hHP+KckXrRmOefe47zUM8/9xzPlpMn+bSc/wY9v3vXrt27dhXv2VNSXPxZaem+srKD5eUVBw9+YTLV1tQcq68/eeLEmdOnW1pa2i9d6uzs7O7uvtnbC3Vbh4eGxsbGpGlMJDs+fR+cbgaV/p13vGgS52hnj89ADk7ljU/R4WNMSAUDWAkOSdzy8/IYNQ0Q2YHGRMoyQhaNFAo0JsKAxkR00JggPiKiMWH/Lz0Cxa8EmzGhL3wYHR0dHhpyDAxAtoirV69aOzvbLl68cP782bNnT508eeLLLxuOHas+evQfVVVHTCZTZeXhQ4cOlpcfLC///MCBz/fvh+3Avn1CbQ9+5zshKtWat94iz6x5660QlerB73wHHr6WmBiiUmVnZr7w/PMLIyPZR/jJj3/MOSP1ojHaF1/kPJT2xRf5tDw7MxNWAfBsOc+NdPvnBw6Uf/75wfLyw4cOHa6oOGIy/aOqqvro0YZjx058+eWpkyfPnj3b0tLSdvGitbOzq6vrboaIgYHhoSFY8jAJpS7EnpHKZXz6PjjdDKr3N270okmco509PgM2OBU5PkWHpzGhKEqj0UC1gRSjUaPRQIo9RsFBRF6gMZGyjJBFI4UCjYkwoDERHTQmiI9IxJi0trREhIUHbGFOMBgTij4pnZ6GhQ937tyBbBFOpxPWPvT29HR3d1s7Ozs6Oi5euHDu3LmzZ8+eOX36xJdfNjU2NjQ0wLf6NTU11UePHj169B9VVf+oEpj/+a1vPfzww48+8gh5ZnFc3EMPPvg/v/Ut8szDDz/88MMPh6hUmdu2sY8Q9X/+D+eM1IvGvPLKK5yHeuWVV1y1/OGHHybPPPub3zz04IMhKhXPlvMHev7o0aPVR4/W1NTU1tTU19U1NDQ0NTae+PLLM6dPnz179ty5cxcvXLjU1mbt7Ozu7r5+/Tqsd3A6nbdv3x4dHYUqJJAkQvTpqCzGp++Ds6qq6pWEBM5B9UlKihdN4hztryQkcLY8MIOzSonjU1zmNSakQAGUa3Q4HAsjI/eVlYExgbKPiExBYyJlGSGLRgoFGhNhQGMiOmhMEB+RiDFZlpCwLCHB3w0guDIme/bsefSRR0iha0Z5LNnB/hofarjevn17aGhocHCwv7//5s2b169ft9lsV6zWjvb2C+fPtzQ3nz179qszZ06fOnXyxIkvm5oajx9vbGiA2eld6uoE3EJUqo0bNoSoVHm5ufV1dRWHDoWoVKvfeitEpSL75OXmhqhUS5cs4TxCdHQ054zUi8YsX76c81DLly930/ItmzczWg6fZd6We7DV19fX1x+rr284dqyxoaHx+PGmxsaTJ06cPnXqqzNnzp4929LcfOH8+Y729suXL9tstuvXr/fcuNHf3z84ODg0NHT79m1Y8gBLYKTwBb4sxqfvg7O+rm75H/7AOajSUlO9aBLnaF/+hz+IOTilOj4VnMekprqa5CuBypjkIRoTuYPGRMoyQhaNFAo0JsKAxkR00JggPiK6MXE6ncsSEhYvigtYEhPKhTFpaGgIUak+/PDDgYEBh8Oxr6xMUcZkZgYWPpBJ6fDQ0ODgoGNg4ObNmzdu3Lh27ZrNZuvs7Oxob29ra7tw/nxrS0tzc7PFYvn666/NZrPZbP7qzJmvzpw5c/q0sFuISnXm9Ol/+/nPX/i///fM6dMrk5L+7ec//3TXrhCVqramBvZZmZQUolJ971/+hfMIjzzyCOeM1IvGvPqXv3Ae6tW//MVNyzW/+tWZ06eTDYYf/+u/wvNZmZl8Wu7RBv1v/uors9n89ddfWyyW5ubm1paWC+fPt7W1dbS3d3Z22my2brv9xo0bN2/ehOkoWe9w586duxkiJGhMpDo+fR+cZ06f/ouLQZWTk+NFkzhH+19Y4zPAg1Oa41PBtXIgtAR+TjEaQ1QqvV4PDxkFdBDZgcZEyjJCFo0UCjQmwoDGRHTQmAjCsoSE3OwcxpOlxSVL45cI9RbeAWtV/PoW4hoTp9O5NH7J0vglgdQllAtjkpubG6JS3bhxQzFx4LM0yNf4UJQEUmwODw0NDQ05HI6+vr6bN29C2ohuu9125Urn5cuXL1/uaG/vaG+/1NbW1tZ28eLFixcuXLxw4cL58wJuO7ZvD1GpLpw/n5aa+sD99588ceL73/teWmoqZDTcsX37hfPnT544EaJSwQ5/+fOf2QeJVas5Z6RetEen03EeSqfTuWo5/PCPqqqf/uQn72/ceOH8eWgtn5Z7tEH/X7x4sa2t7VJbW/ulS/CNfefly7YrV7rt9qtXr/b09PT29PT19TkcDjIdhW/vOYu2SsGYSHZ8CjI43QyqwsJCL1rFOdoZ4zPwg1Oa41PBxiQ/L49UEYacr1arFR4uCA3Nz8sLfJsRoUBjImUZIYtGCoVsjMmC0FC41i8IDYXEToDVatVqtfBfCyMjiVd2OBwajYaRJVuv18OeGo2G5IJyOBzkCOTlniIvY8LuNMgozt4g1pFE5kMScrJkVFLMa0w6Ojo0v/oVe6gAaEyApfFLYqKi+TwZYJoam5RtTETRJZTrGJNvP/DAf/7Hf3R2dga4Pf7jnknp9PQ0be0DTEpHhoedTick2rx182ZPT8/169e7u7u7urpgKYS1sxNmp5cvX+7o6IA5qoBbUWHhA/ffDz8/cP/9Tzz+OHkYolIVFRZ2tLf/5plnfvPMMx3t7R9u2gTf7TMO8vOf/5xzRupFe1YmJXEeamVSErvlISoV/Bz2/e8/8fjjISqV+auv4IN8uGkTn5Z7vHV0dHR0wCzU2tl5xWq12WxdXV2QFaKnp+fWzZu3bt1yDAw4nU6y2GF8fPyfJUimp2dmZqCqd0RYeExUdLJBtHg9nuMzIiy8qbEx8ONTkMHZ0d6e5GJQ7d6924tWcY72pHvHpziDU7jxKZTOU7AxQRQMGhMpywhZNFIoZGNMSGRdTXX1wshIrVZLUZTZbF4QGqrVaslMHmQKzP8ZxoQUHgOZAkegKCoxMTFWrbZarXA072y0jIyJq04DoJfYD0GygMVn7CMR5jUm6kcf1b74InzzUFNdzTjRaEyAxYviGJP5brsdphNCvYV3KNuY5GbnRISFB16XUK7zmBw+fDgyIiJEpUpMTFRMrQFXX+PDvHR0dHRkZGRo7sv8/v5+SB7R29PTc+Mu1+a4SqNbIHJycr79wAPws8FgCFGpVuh08DBEpcrJySkpKQlRqVpbW+HJ8LCwuEWLGAf5xS9+wTkj9aI9b775Jueh3nzzTTctNxqNISrVKwkJpJEGg4FPy3ly9V7gdFy/fv3GjRs9N2709vTAGof+/n746n5oaGhkZAQWO8C5Jgk1YToaERZuqqycnZ1tamxavCguSaeT8viMCAs/+o9/BH58CjI4u7u731y1inNQle3d60WrOEf7m6tWuWq5vwdntx/GJxoTNCbBDBoTKcsIWTRSKORnTCjajD1WrdZoNOyd95WVWa1WxsQ+Vq0maoD+X/Qj6/X6WLXai+bJyJi46jTAlTGh5mIda6qrZWpMQlSqMtfLWdGYADFR0RDsQJ5JNhhAo5BncrNz4FvZpfFLuu12iqJaW1pioqKXJSREhIUvXhQHq3jgO1tSJdfpdCYbDCBfknQ6sAOw1iZJp4Pn6V/wLl4UR18fBMaEHCHFaKRYS3VIiZnS4hL2AeclwMbE/SaRWjl5eXkLIyMXhIaCYJU7zLUPd6eld+elUJ1kdHQUvs8fGhqCMiUOhwMCT4C+vr6+vr5bNG4KxJbNm38QHg4/d3R0hKhUZ86cgYfffuCBLZs3f/uBB9577z2y/759+0JUqu3bt9MP8thjj3HOSL1oz5o1azgPtWbNGjcth9ZWV1fDzz+Ljn595Uo+LefJrXvp6+sjp8YxMACnC760HxkeHhkZGR0dHR8fh+kozEUZ01EwJjBCTJUmEe0wn/EZERZeU10d+PEpyOC86XpQlX/+uRet4hztjPEZyMF50w/jU6j1YmhMEDmCxkTKMkIWjRQKGRuTecuGMSb2ISoVCSuwWq1wBDgIWfEIwSleNE8uxsTTTvPUmNA7ma5mUoxGN5pGEOY1Jr/61a8WRka6+uxoTACIfYgICwfTAUHgICBgDp+bnbN4URyIktzsHHAroDMgaCLFaCQvB7cCR4YSME6nE/KbQjkYeGFudo7T6YSd6SaFHnNB37Pbbgefwgg8gfeFoBiicvh/9kAaE+ng3pjAnbpGoyGrxOUOZ8IIkmgTJqV3F0GMjMC8FKamg4ODDsLAAH0b6O+Xzva4C2PixaHWrl3Leai1a9eK+AEZnU/OyeDgIExEyVwUqrRCHk2y0oE9HaUHfMHVj25yTZUmTtsLwOUOTDFc9FKMRhDKcLmjWAIXIlngGZDC9OOveE03ODg4Ozvb0twSERa+4rXXIsLCD1ccJuMzIiz8tcRE2Pnl37109erVoaGhkydORISFk66ICAv/sqmp6siRRY89Dnumbt4i+sh0P6gOHTok1GhX2PgURJfIGjQmwQwaEynLCFk0UijkZ0xgVQ5JveHmJWxjQs+YDQ/dCAKPkIsx8bTTPF2Vk5iYCGYE9ArZLQDVSec1Jrdu3dK++CIs12J/YY7GBAABsSwhAULTSc5XIkFioqJLi+92C/iUbrudbi444z7AYhB/AfswXkjsDEVRKUYjo8IuQ46AXuE0JnCcZIPB00UuaExcGRNphpV5x+y9gDRheBOiTog9IYwAw8OS3Z544gnOGakXhzIYDJyHMhgMon/Mf25zkHMEySBgIkrmov9c6cCajhJjAi4jxWik+1nKhe2lKCpJp6PH2XXb7SCU4VXJBsOyhAS2wCVXOafTCc/cc/yXE5a9nDA7O9vY2BgRFp6Tle0YGKCPz4iw8P/++98hciTh979PeOn3t2/frqmujggLJ+MzIiy8+ujRiLDwwp07R4aHr1+7dvrUKfHPlNtBdeTIEaFGu8LGJxoTNCbBDBoTKcsIWTRSKORkTEjmV8jZicbEC7wzJiTzKwTjuOklErOzr6wM8sjACqkATLd41sqpqa6OVavpsTAAGhOKZiXgh267fWn8Eri5J5MKxuKRmKjo1pYWurngtBjsWHc4IGPnZIMBBE1MVDQjMSpjTxIIw34viqJaW1oWL4pjH8Q9aEyIMamsrNS/886XX345OztrNps1Go2/Y8QCiXtpMjU1xfYmoE7GxsZG57gtVVwZEy8OlZyczHmo5ORkwZvtHaM0yESUfGlPzwrhZjpKv5rBcj/6hcWV7WU8D9CFcutcoBxD4C5eFLcsIYG8kPP49q4uMCbs8RkRFn7s2DH4aF9//XVEWPjljo662rqIsHAyPmHlTtzjT7z80u/PnD4j9lm6B1eD6osvvvDiaJyjXWHj08+XQxmAxiSYQWMiZRkhi0YKhZyMCSNIASq2eLcqByb2Qbgqx9NOIw/pYfnuvdLCyMgUo1Gr1cJKnMTERL1eT08u6yc8qi4MVZPIeafQmFAUde88AW7rydIYMhOgTwk4X8hpMWAawJ51MHaGyQN9LQ/nW1BzMSatrHgWkjaF8jydKhoTeq2c+GefDf32t8GWarVaxSR/BWZZzNDzRsypE7AnRKDIgri4OM4ZqReHWrduHeeh1q1bJ3izhQLOF5w7cipdzUXhL0IEq3AV/WrjyvZyZjxhC2WKJXDJGpyl8UtaW1pcHL+SGBPG+IwICz/e0EDGZ0RYeMWhQ8fq6yPCwkknRISFH6uv77vVp1/7TkRY+JJnnz379VkRTwodV4Oqurrai6NxjnaFjU8EjUkwg8ZEyjJCFo0UChkbE4qiSNEcTtiZX0lBWVeZX6FujhfNk4sxoTzsNPIQVtnA92/ujUmK0RirVi8IDbVarfl5eQsjI91kDxEQj4wJRVEMc4TGhKIoU6WJqApYe08yp5I8rClG4+JFceA+IAqd4mFMKLd5TOhtAE0DI40OPU6+taUlJioa3hp+cDqd0GASY0LN+ReIh+cDGhNXq3KUCnt+Qp+a0r/YlxGujIkXh1q/fj3nodavXy94s4VlhjYL5ZyI0ge2e2PiyvbOG2PCgCFwwZsQ7evKJrObHREW3nj8OHy65nPnIsLCbTbbuXPnIsLCyccnVmV6enpgYMDwjj4mKlqkU8Hkvffe4xxUNTU1XhyNc7S/9957QrdaYDwan0Jhs9k2bty4ceNGm80m+MH9ChqTYAaNiZRlhCwaKRTyNiYQMZGYmAjBAmazWa/Xk+9CGRP7/Lw8qPhgtVpj1WpiDbRabaxa7XA4aqqrg6G6sEedRn+YYjSGqFQOh8O9MQG3AgEpsB4nMDkj5zUma9eura6uhlYlJiYuCA2lf22OxoSiqNLiksWL4shDuJuHn5fGLyEWg9TKieCqWcOO+4CDOJ1OUhOHUSuH3gb4xpWtOVpp5XjoSoWkUYSvbeG9SKUeV7MXTtCYBJsxoVxIk396E5o6kYtDCUJjwj5HMzRcnWIyBtwbE8p1HhP4GS5W4FAYQhmuPwyBSy6qJLrEjU3mNCYpHxm7bF1dtq5XXk545eUE+MgxUdE5WVmOgYHiPXvAmJw7dw7653DFYbpPEZcgNCY+jk+hwFo5iBxBYyJlGSGLRgqFnIwJZ5wCSUsBKU4SExPJNBjUAH1nWIsBuT/Jbg6HAzJuhKhUJAjFU2RkTChPOo3xcGFkpEajgSfpG+P4Go2G9GSsWk0mt6Ba/BTez8eYLIyMJDlZGMlf0ZhIhNzsHEbO14CBxiQIjQngatLizqRIFfjzwcaLQ7kxJoI320f4n0H22Wes5qNYJpfT9lL31rghtXKIUCbGliFwifYlL5nXJjOMyYrX7u687OUEKKwzOzvb2Nh41x3r9RFh4c3Nza+8TN5oUePx42Kforu4GlR1dXVeHI1ztCtsfAoFGhNEjqAxkbKMkEUjhUI2xkTiyMuYKBJPV+UwQGMiERYvivMoMERA0JgErTEh8J/YSBZXxsSLQ3FOVOCPuODN9jdijyxhELsXBcDVoKqrq/PiaJyjHccnJ2hMEDmCxkTKMkIWjRQKNCbCgMZEdNCYKAB2WpNAIqwx6bbbyffGULKU/2vZ+RH8BxoTTsSeQHkPGhMGYg8lvyB2p3oPGhMGARszaEwQOYLGRMoyQhaNFAo0JsJA5lr/9kTcM8//lmyf7t5TzyI6Ovq+++6Ljo5m/xd9B/x74BFoTBAfEdCYQNaVJJ0OxEdTYxPJocsH9jIB/4HGRGG4MiZeHMqNMRG61Uiw4GpQeXfVdWVMBG60IrBYLL988slfPvmkxWIRuy2egcYkmOFvTOgJB2LVanbuS9EJQmOi0WjY3xfm5+V5V2VFXNCYCAOZawkI/j3wCHIKYjc+xnYKuOE27xa78TFf7t3pLI1f4ks2lsAbEwRBEASRC3iHHCTwNCakoKfD4YAKFWhMAsC8jYTaqYxXcT4pfdCYCAMaE9FBY4Kbj5tQxgRSNnIqD6hGBGkgyQ7kSSifTFEUlP6B/JGk9AZFUSlGIzwJlTV8aSRB8AsXgiAIgvgVvEMOEngaEyhJ4afKEkIRhMYECm7Q7RUUUXVTcVWyoDERBjQmooPGBDcfN6GMSWlxiatsLE2NTVCLtKmxKSYqGnYm9qTbbocfwJjAnskGw9L4JRRF5WbnLF4UB6Ik2WAQqqKQ4BcuBEEQBPEreIccJPCPMVkQGqrRaKxWqyjt5EMQGpMFoaGxajV9DU5iYiJoFDHa6xNoTIQBjYnooDHBzcctAMbE6XSmGI0kooSiqMWL4iCuhA49RIUUGSXVSSlW9VNfEPzChSAIgiB+Be+QgwT+eUzMZjNMxRMTE6UZbBKExgQCTEJUqprqampu8VR+Xl6ISmU2m8VruDegMREGNCaig8YENx83oYwJVPzhXJUD+U1aW1pIVaCIsHBTpYmxG/3l9D3pG4So+I7gFy4EQRAE8St4hxwkeForJz8vb2Fk5ILQUAlOyIPTmFAUpdFotFotRcv5ShyKjJC6MbFarRqNBpY8LYyM1Ov1FEUtCA2FZyAfMj0NL/mvBaGhDMuYn5en0WgYx+fM4qvX6+HU8kfWxoR0Jmx6vd5sNtN7UqvVMuLcODuToiir1arVahnnKzCgMcHNx03AzK+LF8Ul6XSMJ8F9wLIa4kFioqLdx5jQ9yQxJgIi+IULQRAEQfwKGpMgwbvqwhqNZmFkZGBayJ9gMyaQXIb8YLVaY9Xq/Lw8ai72RMyme47UjUmsWk2m6zXV1YyONpvNKUYjrJKC/cl/1VRXL4yMpIsPKDrFmPlzJuylH5AncjcmjIELMVTwc011tVarXRAaSteBnJ0JnkWr1YLZramuTkxM9H/z74LGBDcfNwGNCWgOkouktaUlxWiEpTSmShOszQEPkpudQ/KYOJ1OkseEbUxgOQ9kge2224WyJ4JfuBAEQZAgRBXA90JjEiR4Z0zosxjpELTGhKKohZGREAABoQwLQkNhRi8jpG5MOC0UO+/ugtBQCBWh/xcslIKfzWYzhEswoh7YWXzh18xTN0mm6888/9v/WvEG2S51XGbvPG+nB/KsUPMZE4Dua111ZqxazRl4EhjIKXjljWXvZq5bl/XeBwWbtu3PLKwq+kfL0cbOL8/2WM7dbGm+xb2l7SxZ8ttkxrZSn+5qf7G2zWfS2VP916pfF71hCth2lO+AIeS7MaEoqqmxaWn8ErKCJtlgcDqdudk58EySTkcSkYA0YdTKIfVx6ClLyJ4CxpvAR45Vq3U63cqkpHfWrn3//fcLCgpKS0urqqrq6urqEbdw3s2npaV5fcC0tDTOYwrYZlmA/YBIH8F//eVLzM9+FqJSxfzsZ4F5O4vFIshfQETi8DQmVqs1xWiE72vNZrNGoxFxPuKKYDMm+8rKSFACTMnJ9+gLIyPZKzwkjtSNCUzUGYud2DN8rVYL83n6f9Gn/YmJiVqtVq/XMyJKIJyE/nsFh/K0UnS90o0JmEK4GHF2JmgUEZelkVOge+21LZs3p27Zkp2VtX///pqaGpvNNjAwMDU1NTs76+rlpflNz8WmMLbkROEXQfjI7gslbGOy5phB7HYpATKE6oUwJnIBPvJTTz2VumXL1vT0wp079+/fb7FYbDbb2NiYm18ZBHA1q/f6gPUupmHCNVkeYD8g0kfwX3/58ssnnwxRqX755JNiNwRRFPxr5UA4PKQF0Gq1Ekz+GmzGBHLKkJ3pyWVi1epA5m0QBKkbE/gdCFGpNBoN6Wj2DD/FaIQZPmNVDrFZC0JD95WVQRVo+mtJFl84OD2Lr0efTe7GhL7VVFdzxrNBz1AuOtOLThMWNCaIj6AxQWPiBWhM/AT2AyJ90JgQ0Jgg/sC7VTnSJNiMicKQujEBaqqrIXGGq4QxdGNCNqJL8vPySDQEI6KEZPGFnVOMRlAzZKkVT+RuTOaNMaHmjImrzkRjEhgCYEwgxQa91EtrS8uyhARYNrIsIQFyl1IU1dTYBIVyl8YvgYQdDOirdERjPQAAIABJREFUSzyltLhkWUIC+4CMGjTwTGtLC1nYsjR+iXdvisYEjYkXoDHxE9gPiPRBY0JAY4L4AzQmUpYRsmikUMjDmAB6vR6yjbJn+ImJifRVOaA8yBIpsC30jaSShUk+LLVyOBwLIyPJyz1aYKJ4Y0L6xH1n4qocf+NXYwLeAVJs0EvephiNudk5Tqez225flpAAIsPpdJK8G0k63dL4JewDchbZhcQcYFjc2A1IAsIQMexavPCMqdIEyT4gV4h3lXfRmKAx8QI0Jn4C+wGRPmhMCGhMEH+AxkTKMkIWjRQKORkTaq6AM2OG73A4SBZS8l9Er4BhIVVdYN0NRJTUVFeTcIkFoaEajYY8RGPCMCaJiYkLQkPddCZFUYziRAEGjYnvtLa0kFotDDFBIG6C1HChP8mA05jAa93vAFYlJiqakRpqXmNCnvQizASNCRoTL0Bj4ick1Q+MyDun05lsMEBcG137glMm4XgBiLyjX4cZzzAi7zgbg/gIGhME8StoTKQsI2TRSKGQujHR6/VgLqxWK0zaYZZOT++6MDIyVq2GRTT0/4I1I3q9npEwGY5D3ZvFF9b1kDw0nlaKVrAxgZ4HheSmM6m5MJPExERQKmazWa/XByz3EhoTAXFjTEgEh9PpjImKJjEmSTod53EgYoW+nIcUf4HnYWPczScbDEk6XYrRyIgW4RNjAlV4vfjUaEzQmHgBGhM/IZF+4Iy8M1WaoHY4XHBioqLh4rY0fglc6JxO57KEBC8i75xOp5vLFzvyjm2ryTP0q2KyweDdVRFxDxoTBPEraEykLCNk0UihkIExgQLAISpVrFoN+VnpS0Ji1eoUo5FMy+mxIRAQwdYBsMAEUnKQLL4gYkj0hKeVouVuTOgbWCrycEFoqFarJT3vqjPhIX3ZzoLQ0MTERDQmwiKuMem22+lxH6RWLpkwsI+TYjSS+QN8O0r/UtRVjElMVLSp0tRttzNaQpcsZCPGhGzeFS1DY4LGxAvQmPgJifQDn8g7ch1jWBUvIu/YMSP0lrAj7/gYE/eHRXwBjQmC+BU0Ju5lhM1m41eP2y/848NH2Fvdwe2iNGZwcNCvp0/qxkQu1MvZmCiDejQmwsE5N+i22xcviiMx4bnZOYsXxcGXosSGsI9D5gbkS9R5jUlpcQkJLYHvbN00jL0qB/LRJhs87pN6NCZoTDxn3ikT3SPHqtXzRi/Wz2cKPD2gTJm3HyiKslqtGo0GumJhZKRfqxW6MiZwZYOFNnAlJFdFTyPvwBGTjfFCzsg7Psak225P0uk4L9GIj6AxQZSHzWbbIBnW/dcv3n3pB4ztvRXPi92uu3j0y+4PY7JhwwbOq1AQ4u8LLxoTYUBjIjpoTASEPTeA0HS6hogICy8tvts/cKNPFvCT+QNDiMBh5zUmEHnOuWaHZx6T0uISL75QRWOCxsQL3P/lhuhFCIR0OBz7ysp8NCZeHFCm8DEmsWq1Vqsl2cc9igz1FFfGhO6LYa2iL5F3boJBOCPvGOF1dNsiSOQd4h5RbtylicViOVZfb7FYxG4I4iuurr0IG4+mtGhM/AoaE3mAxkR00JgICGNuAItxGFEb9H2gbg7bfXgRYwLzAaJI4MjkrXkaE1fx8O5BY4LGxAvc/+WGFY7e1apn4PUBZQofY+JpxjFfYF98QHksXhRHzAiJMaGXFWMfx81V0ZUxcRV5x39VjneRd4h7RLlxlyZYK0cxoDHhj3SMiR+WuciDtLQ00gPeDnleoDERhno0JmJTj8ZEOBhzA84UhlBRGOLPk3Q6zrSC8MUmY/7AMCbwRkSRpBiNjGkG1KTgbBh1rzGBg7S2tCyNX4KrcngCHxmNiddw3kXV02JMoBAbSZI1L/XzxZh4ekCZ4r4fAI1GszAyMjBV7RkXH6fTuTR+ydL4JUSX0OumU95G3rkyJq4i73gaE8rbyDvEPe5//YMKNCaKITjvhTxFasbE6w8id8hwraurm53DH2+ExkQY0JiIDhoTAWHf07NDvkGURLgtXelmxT7sADfxEWHhUHOHcrEgiKwAYsekwDP0OprsmsQ8Cc67BDQmPjLvlMlsNkP+cp6ZsOc1BZ4eUKbwMSYOh0Or1YaoVBqNBtKT+w/GpYmhS6g52UGe8S7yjtOYuIm8429MvIu8Q9yDxoSAxkQxBOe9kKdAF61fv35mjnnn6mhM/AEZrlVVVWNjY2NjY+Pj43fu3JmYmJienp6ZmRHqjdCYCAMaE9FBY4L4SHDeJaAx8RGeUyYozbYgNHTeiT0fU+DRAWUKz36gaKlwA5bHBMqEsdOULF4Ul6TTQY4S7yLvwIaAHCHHdxN5N68x8THyDnEPGhMCGhPFEJz3Qp4CXbRu3bqJiYmJiYnJycnJycmpqSlQJ5wvQWPiD8hwraioGBgYGBgYcDgcQ0NDIyMjExMT7qd+HoHGRBjQmIgOGhPER4LzLgGNiY94NGWCVSTuD8jfFPA8oEzxqB8oitLr9SEqlf8WK9FjQ9hrZGDFDUgQElXnXeRditEIsXJE0LiJvGPHpJBnBIm8Q9yDxoSwatWqXz755KpVq+hPJiYmLggNJaFw+8rKgiQNk6wJznshT4EuWr16dU9PT09PT29vb39//+Dg4Pj4+OTkJOe9ExoTf0CGa0FBgcViOXfuXHNzc3t7u81mczgco6OjQoWZoDERBjQmooPGBPGR4LxLQGPiIx5NmWDC4P6AHpkCPgeUKZ4aE4qiQlSqwOQ0QRAAjYl7IO8SKfu9MDLSr4FgiCAE572Qp0AXrVixoq2t7dKlSx0dHV1dXdevXx8aGhofH+ecpaMx8QdkuG7ZsqW2trauru7YsWNfffXV+fPne3t7h4aGpqenBXkjNCbCgMZEdNCYID4SnHcJaEx8xP2UyWq1phiNsHDGbDZrNBqNRuP+gO5NgRcHlCl8jIlerwdFYrVaGd9mI0gAQGMyL/l5eRD8pdfrY9VqsZuDzE9w3gt5CnTRyy+/XFlZaTKZqqqqmpqazp49e/369cHBQc4ZBxoTf0CG6ztr1xbu3LmrqKh4z57Dhw8fO3bsypUrfX19k5OTgrwRGhNhQGMiOmhMEB8JzrsENCY+4n7KBKlJF4SGhqhUISqVVqudd0o/b60cTw8oU3gaE0iCG6JSxarVSk3pgkgWNCZ8iFWrIdMQ/obKguC8F/IU6KLfvvBCSXFxSXHx3r17QZp0dXX19/dzLsxBY+IPyHBdtWpVdlZWXm7u9oKC/fv3Hz169PLly729vWhMpAUaE9FBY4L4SHDeJaAx8RHBp0xerEZRJNgPiPRBY8IHs9kMtb3EbgjCi+C8F/KUu5O+Z57ZlpGRuW1bXm4uSJOOjg6YpbMX5sjXmEB6LMifxd4gSVZpcQkjQzlFUd12O8nbFRMVTcpiCsg/Z386XVpq6tb09KzMzNKSEpPJdOnSpZ6enomJCUHeCI2JMKAxER00JoiPBOddAhoTH0Fj4iewHxDpg8aEUFRYuHHjxqLCQvZ/pRiNISqVUnNUK4/gvBfyFOiip59+Oj0tLT0tLTsr67PSUjJLV5gxYRdlY+cjh4To9HznYFiSDQbIjN7a0gI/CAt99pe6ZUt6Wlrmtm0lxcWVlZVoTKQIGhPRQWOC+Ehw3iWgMfERNCZ+AvsBkT5oTAiuqgs7HI4QlWpfWRk9BSwiZYLzXshTyL0TzDi2ZWTALL2trQ1m6UFlTECOMIqyxURFB6CkPWP2l5aayj4XgrwRGhNhQGMiOmhMEB8JzrsENCY+gsbET2A/INIHjQnBlTHRarVarZaipYAVo3WIBwTnvZCnoDGhG5NkgyFJp0sxGmOiouEZspDHrw2j0JjIDjQmooPGBPGR4LxLQGPiI2hM/AT2AyJ90JgQOI1JTXV1iEpFslMvjIxUam0vJRGc90KegsaEbkxioqJNlaZuu508n5udw3iJn0BjIjPQmIgOGhPER4LzLgGNiY+gMfET2A+I9EFjQuA0JgtCQ+lR+iBQ9pWVBbx1iAcE572Qp6AxIcaktLiEhJYsjV8C+V/hJU6nk+wD+V+bGpuEbRsaE5mBxkR00JggPhKcdwlBZUxsNtsGoeGcMi1fvtzrAy5fvpzzmMI1ecOGDRv4D3J/dBofAtMPHhFUVwaED2hMCG4yvyLyIjjvhTwFjQkxJpDzlb512+2Q2YThR9j5Yn0HjYnMQGMiOmhMEB8JzruEoDImrsIWghD+f4ix0wiKvHtBfIFznATVXxBEeQTnvZCnQBehMYGVOKREjtPphPo4FEUtXhTHqDeMxoQnSr7nQGMiOmhMEB8JwruEwcFB8lcfjUlQgcbECxR594L4Auc4CZ6/IIgiCcJ7IS+ALgoSY5JiNC5eFEd/hriPFKORoUWSDQZYpAPJX5MNBvAp8BCNCR+UfM+BxkR00JggPmKxWGAIpaWlid2WAEF+a/70xz8GlTEJ5htBT/8QY6dRnncaEiSgMUGUB17z+RAkxgSiS2Kiotnra+AZtgSB9TilxSXw87KEBFiqs3hRXIrRSDKbCAUaE5mBxkR00JggvnP//fffd9990dHRYjckQJBUEe8mJ6MxCRKgB9avXz9Dw82Jxk6juDptdnZWYb8diBegMUGUB17z+RAkxkT6oDGRGWhMRAeNCeI7xCAEw42CzWaDDxsZGQm/MmhMggHogXXr1k1MTExMTExOTk5OTk5PT7vyJthp1L2dNjnH1NQU+54YCSrQmBBWrVr1yyefXLVqldgNQXwFr/l8QGMiEdCYyAw0JqKDxgTxHSIR7r//fovFInZz/Mjg4GB0dDR82D/98Y9oTIIH6IHVq1f39PT09PT09vb29fUNDQ2Njo5yKgDsNIqr0/r7+wcHB8fHx6enpxX2a4LwB40JgbO6MCJHfLzmlxaXMBJbQAILzmdaW1pioqJh1cbS+CWQ8IJUomVsTY1N9J1bW1rcvy8AOTjgVcsSEmDNCH2jF8DmDxoTiYDGRGagMREdNCaIIJA/P/fff79Sb3xtNhvRJT/9yU+2bN5MjElRYSEYk66uLjQmigR6YMWKFW1tbZcuXWpvb79y5Upvb6/D4ZiYmJienmbsj51GsTqto6Ojq6vr+vXrQ0NDGGkSzMjXmFgslsWC8sADD9x3330PPPCAsIcNAIVYEflefLzmQ61ZUjyF4qq0Qp4hPzidzmSDgZFelPFC8rDbbk/S6Rg7s9+XoqhlCQmLF8WRqi652TlC5R9FYyIR0JjIDDQmooPGBBEKsjbnvvvuW758eXl5+eDgoNiNEob6+nr6p3vooYc+3LSJGJOMrVuLCgsPHDhw7tw5u92OxkSRQA+8/PLLlZWVJpPpyJEjx44dO3/+vM1mGxkZYd9bYKdRrE6rqqpqamo6e/bs9evXx8fHp6amxG4gIg7yNSZYA4ugyFmJL/hyzYcIjpioaHrgBh9jQnGForgyJtRcFVuSjpTzfXOzcyLCwtmpRtGYKAk0JjIDjYnooDFBBOSNN97w/32ayPz0Jz8humTL5s3paWnbMjL27N596NCh8+fPX7169c6dO2KfB4HByT8195f4ty+8UFJcXFpSsvezzw4fPvzVV1+1t7cPDQ2xTzp2GnVvp31WWrp3716QJl1dXaOjo5OTk2I3EBEHzkurLH5TyO91dHR0QCM6pAT0gCJnJb7gyzU/2WBI0ulSjEaoLwvwMSYQNsJYVsPfmHC+7+JFcUk6HbuRaEyUBBoTmYHGRHTQmCDCUl1d/eyzz3ppI6TNQw89BLlLyAZLcrIyMz8rLTWZTG1tbTdu3BDqz4x0wMk/NfeX+JlnntmWkZGVmZmTnV28Z8+xY8eam5sdDsf4+DjjOomdRt3badlZWXm5uSBNOjo6RkZG0JgELZwXWFn8puDvNYVVw13gy9iIiYo2VZq67Xa6lQDTwd7Y/8VIKcJ/VQ7n+0aEhedm57AbyU6P4unHpNCYSAY0JjIDjYnooDFBhGVqampsbKy1tTUtLe2ll1564YUXfvOb3zz99NNPPyVj/vTHP76bnEx3JfDLkpaampWZub2goKKi4vjx43a7HX5lxD4JAuP7JMH3nHYAhBDPe1iSrA5eS45Gf9JToAeefvrp9LS0renp2zIydhUV1dXVnTt3bmBggL0US8QsgPTEfjx7jM9hveg3eqdlbN2anZUFbvHSpUvDw8NoTIIWNCayhsxKZmmI3Sjx8XpslBaXkBCPpfFLyCWa/6qcxYvikg0G9m70h+wruav3dWNMMMZEMaAxkRloTEQHjQkiLDMzM5OTk/39/V1dXY2NjSaTqaiwMCszM2Pr1vS0tLTU1NQtWxSwwbQ5KzNzV1FRWVlZU1NTa2vrwMDA6Oio8vJZ+j5JECqnXW52Dj1a2M1h6V+mkfs8zrx3PKHf56WlpkKBpNraWovF4g9j4nWP5Wbn0OOr+feY+8Oykwvygd5psH6N3JANDw8rLxoL4QkaE1kDPfDuu++OjY2NjY2Nj4+Pj49PTExAOuegtSdejw24LNM3uETzNCbUXJUc9m6Mh5DPdd73xVU5AkL/4iEmKjpJp2N898CuScT+GsMfoDGRGWhMRAeNCSIss7Oz09PTQ0NDvb29FouloaFh79692wsKcnNytmVkZGzdujU9Xe5bxtatsDRje0FBWVmZyWSyWCxWq3V4ePjOnTvKu1/0cZIgYE67pfFLyB3bvIclC7bp93mMmAv+MO7zwJjU1NT4w5j40mMURUWEhZMwE496zM1hvbuHY2gmNCYIgMZE1kAPvPHGGzabraury263X716ta+vz+l0chYOCxK8GxuwIobMouHPFgSM8L/m83wIB4f4ETfvC2lNMPOrIDD+jCbpdDFR0WRBE2dNIvZ59wdoTGQGGhPRQWOCCM7s7OzExMTo6Oi1a9c6OjqampoqKir27du3Z/fuT3ftKiosLCosLNy5U6YbtH/P7t2flZZWVFQ0NTVZLJbr1687HI7JyUnlBZhQPk8ShMppB7d05DZu3sOyjUlrS8uyhATOb8/mJZDGxOseczqd8IUV7OBpj7k6LGdyQT6gMUE4QWMia6AHEhMTLRaLxWJpbm6+cOGCzWbr6ekJ5ozO3o2NFKORcWlNNhjgEj3vxRl8R2tLy9L4JfOuyoGfSR0cN+/rdDqXxi9ZGr8EJvbddntpcQlWF/YO9kkkkT6uahKhMfGau39Lli9fXq840tLSBDcm0dHRYn8sOUFOARoTRECmp6cnJiYGBgZu3LjR2tp6/Pjx6urqQ4cOlZeX75c/Bw4cOHTokMlkOn78eGtrq9VqdTgct2/fnp6eVl6ACeXzJEGonHamStPS+CV8DkuxVuWQjfOrMz4E0pgEvsc8Oqx3nYbGBCGgMZE10ANarRb+IB48eNBkMp0+ffrixYucF8MgwbuxwdYQEAxIJAX9vziTTDHCBilWSCDj4eJFccsSEty8LzW3EpO8xbKEBHqOMK//IlBoTOZOR2tLi6vVT2hMvIbzL4vSENCYIN6BxgQRltnZ2cnJybGxsYGBAbvd3tnZef78+ebmZov8OXfu3Pnz59va2iDVK+SwVHAosi+TBAFz2iXpdCQdnfvDkps8+AqOEWPiex4TvxoTUXrMo8Pyh95paEwQAudNiCwcBBoTau70PffccxB0WbxnT1lZ2bFjxywWS19f3+3btxUZazkvODb4wPhLGoTGhKIoMFMRLjLsojHxGmHmwxIHjYnooDFBBAeywI6Ojg4MDNy6devq1avd3d1dXV02OUOWbd+4cQNSvd65c0fZ6e58uREUMKddxL3pOXgelrr3SzyIsPCiLCL0QACMieg9xjO5IB/onYbGBCFw3oTIYp6Js2Jq7vT9+te/hqxeOdnZO3fsOHLkyKlTp3p7e4eHh9GYiN0W6cL4S4rGhOdLBEeZxoRzMUVi0uvPPP9bxWyv/OVvvhsTi8VC+qeurq6qqqqioqKgoGDLli3vrF27atUqnU6ne+013Di3DzdtQmOC+IOZmZmpqanJyck7d+6Mj4+PKYI7d+4ET2kAr28EBcxpB0HIXhyWuteYkOQmHn0QKlDGRAo9xjO5IB/QmCCcoDHhiUflwAUpo84H6IGnn3oqLTU1LTU1KzOzID/fZDKdPHmyp6cHjYksRrJYoDGB1U8QtomrcoSF+3SmpG+jKwaFbd4ZEzqzs7NjY2MDAwMWi6W2traosDA7KystNXXL5s24udpSt2xJS00FY1JbW4vGBBGcWaUgdkcGFK9vBAXMaZdiNJIlIR4dlpr7PocSrrqw/4yJFHqMZ3JBPqAxQThBY8ITj8qBRwhRRp0P7ElvQX5+ZWXliRMn0JjIZSSLBRoT8sfXVU0iNCZeg8bkLt4Zk+bm5vr6+t2ffpqfl6eMyqZ+rZmasXVrfl5eeXl5fX095GhAY4IgQY7XN4IC5rQjefs9PSwl0FevgTEmUugxnskF+YDGBOEEjQkfPC0HHiFEGXU+sCe9+Xl5aEzQmPAhmI1Jt92ebDCQKFdXNYnQmHgNGpO7eGpMxsfHHQ4H1OkoLSkp3LkzJzs7OysLNzdbTnZ24c6dFRUVx48f7+7udjgc7st/oDFBEMWDN4JUYGvlKAY0JggnaEz44Gk58AghyqjzAY0JJ3jN50OwGRN6jaGYqOgknY4kF6Nc1CRilyXyR8PQmChk892YUBQ1MTExPDzc2dlpsViOHj1aUVFx4MAB8QqSyoMDBw5UVFQ0NjZaLBY+GbzQmCCI4sEbQQqNiVegMUE4QWPCB0/LgdMfel1GnQ9oTDjBaz4fgs2YSJYgMib2q9cudVxW6jY6Nsb+yJ52OhTpuHr1ant7+6lTp44fP15XV1dbW1uDuKC2trauru748eMWi6W9vR3qgKAxQZAgB28EKTQmXoHGBOEEjcm8eFEOPEKIMup8QGPCCV7z+YDGRCIEkTEJQjztdKhsOjw8PDAwcP36dQWUNQ0AXV1d3d3dvb29MAeYnJx0n+QSjQmCKB68EaTQmHgFGhOEEzQm8+JFOfAIIcqo8wGNCSd4zecDGhOJgMZEyXja6bOzs9PT0+Pj46Ojo06n0+FwDCA8cDgcw8PDo6Ojk5OT09PT7jsZjQmCKB68EaTQmHgFGhOEEzQm7vGuHLggZdT5gMaEE7zm8wGNiURAY6JkvOv02dnZmZmZ6enp6enpKYQH09PTMzMzMzMzfEqoojFBEMWDN4IUGhOvQGOCcILGxD3elQMXpIw6H9CYcILXfD6gMZEIaEyUjC+dPot4Av+ORWOCIIoHbwQpNCZegcYE4QSNiXu8KwcuSBl1PqAx4QSv+XxAYyIR0JgomUB2OsITNCYIonjwRpBCY+IVaEwQTtCYyBo0Jpzg2OADGhOJgMZEyaAxkSBoTBBE8Qh4I+j1t6DwFauP7+4LUjAmsus9NCYIJ2hMZA0aE05wbPBBasZkQ7CyfPlyNCaKBY2JBEFjgiCKR8AbQRJt7mqlPaQ8bG1pYTzPjkUPMFIwJrLrPTQmCCdoTGQNGhNOyNiIjo5ejLhAasYEQWOiQALZ6QhP0JggiOLxhzGhXAc+cNZ3cDXnT9LpICGiv4EekIgxoWTSe/ROQ2OCEDhv3GXhINCYUGhMXEDGBjIvaEykg6KMic1mqw8C5u0IPp0eJH3lJ2w2m6ejE40Jgiieej8Yk9aWlmUJCUk6HTU3+U/S6eB/6VESKUYjLEJZvCiOzPlbW1rgYURYeExUNBTdTDEaYdHKsoQEp9NJUVRpcQnsAzv4CPSARIxJAHpPEOidhsYEIXDeuAv4m+I//PF7LTsYF0M0JoDFYmHEUzzxxBP//u//HhMT89Of/vThhx9euHBhZAD5xje+cd99933jG98I5Jvy5KXf/U5cY8JgZmZmeHi4p6fnxIkTJcXFBfn56WlpqVu2bNm8OUi29LQ0JRiTIDFh83YEn04Pkr7yExs2bPB0dKIxQRDFI6wxIVtMVDRMziECIjc7Bx5GhIVDoESSTrc0fglk6wD9AQeJiYqGIpqmShOESORm5yxeFAcvTzYYIMdHRFg4vJa9SsULoAdENyaB6T2hGkzvNDQmCIHzDoT+m6LRaFKMRsar9Hq9VqsNaENZoDGh0Jjwgz4Jr6ysLMjP35aREVST8Hk3CRqTkydPlpaUFOTnb01PT0tNTd2yxd/b6rfe0ul0AXgjN1taaurW9PSszMzSkhKTyXTp0iU0JpJm3o5AY+Jv0JggCMLGfzEmkImDsWYE5vyMlBxkH86diQWg5mIunE4nRJcIFTEBPSC6MQlM7wnVYHqnoTFBCJx3IPTflFi1ekFoKONVC0JDY9XqgDaUBRoTCo0JP+jGxGQyFeTnZ27bJu7EWIJb5rZtJcXF9Fm6iMakt7f31KlTez/7bOeOHdsyMjK2bt2anu7v7bvf/W5oaKjxo48C8F5utm0ZGTnZ2Xs/++zIkSPt7e29vb2Tk5OC/CKIY0z8uyRDJEi23nk7wiNjIvbHkhloTBAEcUW9f/KYwKy+qbGJcxoPC0zIk/R9YqKic7NzKIrKzc6BKAl68AXEX1Bzy09ioqLJO/qCpIwJ5f/eEwQ0Jggn8xqThZGRISrVvrIy8sy+srIQlWphZKQIzaXhj99r2YHGhA8zMzMjIyO9vb2nT5+uqqoqKizMy83N3LZtW0YGbrBlbtuWl5u7d+/eqqqqjo4OmKWLZUxu377d19dnsVgOHz5cVla2q6ioqLCwcOdOv27/P3tvG93Gdd77GvzS1d7VqAXPvT05ty15CSYnTh2ybMCkSUzSOQ3sOBHle1Mb566grNrkJLih1UqJcxJQfpF7mtZgbJJ6JQkqNZVYJC1KsdyacBRTlFQTkawIy7RBx6JowRKoSGT1MgRFURRf9/3wSDvjmQEwAGYwM8D/t/bSogZ7BoONmcHs3zz72Q899BCdTS6XS+/3Sl5+vGdPz969r7zyyrFjx95///0rV65Y25jk4M1yj/pPl5Yx0Wz/CgNqtKeeemrwyYgJAAAgAElEQVTlDqurq5IOgCIwJgDkPToZEwoDSdTnp2AHeZQEuzOKRDzDrjhKQkJneweFnGS552YzJrlpvSyBMQGKpDQmFE7icrn4ErfbXe5wyANPcox+xiQ0HFq3tp6s5bq19Zp4Xp2AMVHD6urq3Nzc1atXI5FIKBQ6ePDgvn37ent6UMSFdEkoFDp//vzVq1cXFxflXY8cGJPV1dVbt27NzMy8//77p06dCoVCR44cGRoaOqwngUBAfAFsaWnR9e2SMDQ0dOTIkWPHjp06deqdd96ZmpqamZlZXl7W5ESAMdEMGBMzQI32xBNPLCwsLN5heXk55c8ejAkAeY+2xoQ65+L5cRX7/IyxdWvrKRFpPB6nJKZUgfKV9vX0UoefMdbs99fV1JIgmIjF6C34f3lCk2wwiTHJWetpAowJUCSlMaEAkyKbLRwOM8YEQSiy2boCgSKbzbCdZozpZkxIgFI2ong8HhwIkjFZt7Y+eRqmlBX0AMZEDaurq/Pz89PT0+Pj42+++ebQ0NChQ4eCweBArti+ffszzzyzfft2+UsPPvjgh373d1988UX6b5PPV2Sz8f/mjGAwSLrkzTffvHjx4vT09NLSkiHGhDG2uLg4Nzc3OTl55syZX/3qV2+99daIznz0ox8VXwA//OEPv/7663q/aSLeeuutt99++8yZM+fOnRMEYW5uTquzGMZEM2BMzAA12mOPPTY5OTk5OXn58uWrV6/Ozs7Oz88vLy8nCTaBMQEg79Gwk0ATslDhMQ6S3Bk8OGIiFmvwePh8N+vW1jPGggPBBo+HsniI58GhMSY0qIT6/PTAVqsACjMYk1y2nibAmABF1BgTxpjL5fJ6vYyxZr/f5XKFw+Eim00QBKN2m+lmTMh7ykPhuABNRMoKegBjopKlpaX5+fmrV69evHjx7Nmz4+PjY2Njp3PFpz/1qSKb7dOf+pT8pZMnT/7emjXf+MY36L9//Md//L/+4R9ytmOcsbGx8fHx8+fPX7x4cWZmZn5+XvHIyY0xWVlZWVpaunnz5szMzPT09DWd+ad/+if5NdDr9er9vkkQBGFmZmZ2dnZhYUFRXWUGjIlm8E83Nv4eL7ELv5bXhDHRD2q0Rx99lC5hZ8+epQC5mZmZpaWlJD9+MCYA5D3mGbpPASO8XyEZe6IrZjAmWZL71oMxAYokNyaHBwfJmOzv7y+22wVBKHc49vf3kzE5PDho4J7rF2NSVVHJNSghzi40EYuFhkPkQLnWlFRQlKeh4RCfTZwSGGUPjIlKlpeXFxcXZ2dnp6enL1++PDU1NZlDPvfZzxbZbJ/77GcVX3322WeLbLY33njj7zZs+NPKylzumJipqamrV69OT0/Pz88rDslhuTImq6urJE1u3bo1Pz9/U09Onz79oQ99SPEyeOjQIV3fOgnz8/O3bt1aWFhQM8JAPTAmmsE/3dce3chL89Yd8powJvpBjfbVr36VwuSGhoZCodD4+PjFixfn5+eXlpYSrQhjAkDeY57OP49dp//y+XFzQB4Yk9y3HowJUCSlMeH5SortdpfLxf+br8aE3clULZnhSxxCMhqJkE8Rq09xBcUBenwoXzwe10qPwpioZ3V1dXl5eWlpiUa7L+SQutraIputrrY2UYVPfvKTn/zkJ4tstjdOnMjljomhZqFHs4mCGnJjTCTfmq5Qf1aRkpISQRD03oFEpH18qwDGRDNgTMwANdpffuUrvT09L/b1HTx48NChQ5FI5Pz583Nzc0kSJsOYAJD3mKrzL86P2ODx5GwMfx4YE5bz1oMxAYokNyYUWkJ/N/v9RTabz+ej/0om0Mk9ep/XfT29NMMXnZuSQTed7R38/KXlKY1JXU2t5mc6jElaUF90JefcV1dXZLPdV1eXqMKpU6eKbLZvfvObudwrOSn76rk3JrrS1taWSJcQGzduNHoftQTGRDNgTMwANdqDDz64Y/v29l279nR379u37+TJk+Pj47OzszAmABQy5uz855j8MCY5BsYEKJLcmHQFAnwWYcr5Go1G6b/FdntXIGDIPhO5Oa8p0xD7oBBp9vvXra2XiJKUxiQej29uaqL5dxBjUlBs2rTp8/fdt2nTpkQVSEcaPmN3SvLJmJw7d27NmjV0BkkiTSorK+UXwzwAxkQzYEzMADXaAw88sLWtbfu2bT/avfvFvr4TJ06MjY1dv34dxgSAQgadfwZjkhEwJkCR5MbEzOTmvA4OBMl9iIWIeHJxRWMiz2PCXyJvotUoPBiTPIBcJMVz8Rguc5JPxmTLli1btmzhVw/5BfDo0aNbtmxZv369cfuoMTAmmgFjYgbEv39b29p2d3X19vQcP3485X0tjAkAeQ86/wzGJCNgTIAiMCYSJmKxzvYOigEZjURoQismsiQTsRjNC84Y6+vpFRsTXoExVlVRSVMU8zo8roRbmOyBMckD3G632+1mjNGk3TyMy4TkkzGRYLkLYAbAmGgGjIkZkNzXdgUCMCYAAAKdfwZjkhEwJkARGBMJ8Xh8Q2Mjnz58Q2MjJXYl8UEJm0PDIaqwobGRz3IlrsAY4zPj0Egcki9Uoa6mVqt5iGFMrA5NR8Un6i53OFwul7G7lAQYE0sDY6IZMCZmAMYEAJAI3kmorKysK1QyNiZoNBgTIAHGxNLAmFidYru92e/n/yWBYmxO5STAmFiaOhgTrYAxMQMwJgCARPBOAsjAmAAYkyxxuVzi7g3h8/koqF6RjRs3GubJVKB4nJjTLXZ3d4sbFsaEwZhYhD3d3U8//fSeDx7AVgTGxNLUwZhoBYyJGZDc18KYAAA4IyMjkl7EvffeW11dXVVVdffdd3/0ox91ZMEf2Mv+0+9Ky//5n8sUK8tr/qffLSv5I+XKevD//vf/rtKY6NpoSfjYH5Z+5rc+LC86vZ0aqNFgTDKm2unks+1yiu32aqcz0Sp1CawESJctW7aIGxbGhMGYWITP33dfkc32+fvuM3pHsgXGxNLAmGgGjIkZEP/+wZgAAJKwsrJy/fr106dPHz9+vLenZ3dX19a2ttaWlpbnnsug/PWXfii/hvz93/xQsbK85kPVzU9+79nM3jrj0tbaSsZkaGgokTHRtdGSlBc2/ePFP/LKS46bSF62trXBmGRGucMhiZnf39+ffFpQul9as2aNHmEXBQKMSSJgTCwBjAmMiRmogzHRChgTMwBjAgBQCXX+x8bGJJ3/zMr6LysZk799VrGyojF56vvPZfzumZW21tbt27bt6e5O15ho1WhJyt5vKxuTHDeRvGxta9u5Y0dvT08wGKR562FMVELhJOLUjG63u9zhkAeecHJ5k5qvwJgkAsbEEsCYwJiYARgTzYAxMQMwJgAAlaysrMzOzo6Pj588eXLfvn17urvbd+3auWPHju3bMyh/s/ZZ+TXk219vUaysaEz+1+NbM3vrjMuunTs72tt79u49duzY22+/LQjC/Px8SmOiYaMlKS/+z2cUjUmOm0he2nftCnR27tu379ChQ+Pj47Ozs4uLizk7aC0NBZgU2WzhcJgxJghCkc1Gc4ImWgXGJHvovuipp55aEXHkyJH87t6oAcbEEsCYwJiYARgTzYAxMQMwJgAAlayurs7NzZ0/fz4SiRw6dOjgwYMv9vX19vRkVv7H/7NV4Rrydx2KlRWNydbm5zN+98xKX2/vvhdffOWVV06dOnXmzJmZmZlbt27lstGSlFf/cZeiMclxE8nLi319pEtCodD58+fn5uZgTFRCZsTlcnm9XsZYs9/vcrnC4bB4flAJMCbZQ/dFTU1N169fv379+uzs7I0bN37+85/nd/dGDTAmlgCZX2FMzACMiWbAmJiBJMYkEol84S/+oshmo1HTPp9PvCKMCQCFxurq6vz8/MWLF8fHx0Oh0NDQUDAYDAaDAxnx/z28U34N+YfvPq9YWdGY7N65L7O3zphgMPjqq68eO3bsnXfeOXfu3OzsbMoBJto2WhKOtf5Y0Zho/kbpEgwGSZe8+eabFy9enJ+fX1pays0Ra2lo4k/G2P7+/mK7XRCEcodjf38/GZPDg4OKa8GYZA/dFz322GOTk5OTk5NTU1OXL19+5ZVX7gJ33XUXjAnIFTAmlgbGRDNgTMyA+PdPYkz+rKrq4YcfjkajjLHDg4NdgYB4RRgTAAqQpaWlmZmZq1evnj9//uzZs2NjY2NjY6cz4tsNP5JfQ3b888uKlRWNSfCl4czeOmPGxsbOnDnz/vvvT01NCYKwsLCwvLycy0ZLwnsvDioaE83fKF3GxsbGx8fPnz9/8eLFmZmZpaUldKvUcHhwkOcrKbbbXS4X/y+Mia7QfdHXv/7148ePHz9+/OTJk+Fw+IUXXtBdRVgEGBOQG2BMLA2MiWbAmJgB8e+fxJgU2Wx9vQkNCIwJAAXI8vLy/Pz87Ozs1atXL1++PJkF//Nv9yiEjbQeUqysaEz+/bWRbHYgM6ampq5cuTIzMzM3N6ey869hoyXh0sAJRWOi09ulxdTU1NWrV6enp+fn55eXl5NnfgEEhZbQ381+f5HNxiM9JRPoiIExyR66L/rqV7/KI6SGhoYGBga+853vfP/733/yySe3bNny5JNPPv744xs3bvR6vW63+8tf+tIXv/jF+1VT+znXf/0vX5AX9VswkMZvfQvGBOQAGBNLA2OiGTAmZiCJMflvn/+8o6ws0YMsGBMACpOVlZXl5eXFOyxkStM3FLKT7O34d8XKisbkzTeiGb97xtCnXl5eXllZUd/z16rRknDj9XcUjYke75UW/FMjuiQtugIBPosw5XylkE/GWLHdLon65MCYZA/dF9WvXbu7q2t3V9ee7u7enp6hoaGzZ89evnx5cXFxZWVlaWnp5s2b586dGxkZOXDgQPuuXdu3bWtVPWv4k99TyHv9UHWz4XOBqyw0DdbOHTt2d3XBmACdgDGxNDAmmgFjYgaSGJOJiYmHH364yGajVHOSFWFMAChYVldXV1dXV7Jj8zd75deQ3sCwYmXF3sXbp85nuQ8Zk0GUhCaNloT5X5xWNCb6vWNa0MfX42gEYmBMsofuix588MEd27fv3LEj0Nm5p7ubZnqampoSG5Pz58+PjIz89Kc/7Whv375tW1trq8opt5/6/nOK1zTD5wJXWdpaW9taW3ft3Lm7qysYDJ44cQLGxDxs2rTp8/fdt2nTJqN3JFtgTCwNjIlmwJiYgSTGhObKOTw4WO100oyG4hVhTAAA2bDZq2BM+rpCipUVexej4ViO99nM3Dp+RtGYGL1fIKfAmGQP3Rc9cP/94kiKYDA4NjY2OTm5sLCwsrJCQ+0mJiZGR0f/7d/+rfv557sCgfZdu1SWHzypPGO6+i0YXjra23+0e/cLP/nJa6+99stf/nJqamp2dhbGxAxgdmEYEzMAY6IZFjUmxXY7TR9TbLfThH/yhXzav3A47HK56KVqp1M88NjlcjX7/ZKN+3w+t9ut90cQk9KY8B0ThwQzixuThuDXX/hVLwoKioHlb5qbvrzpUUn5/gt+xcryml/e9GjLYIfhn8I8ZaCvXdGYGL5jKLksH6u+W9ub1L6e3gaPR7ykrKQ0NBxSXFJVUVlWUlpWUrpubb2kDmNsNBIRVxiNRNTvRllJaVr1s0F8X0TZOmjsyenTp8XG5NatWxcvXjx9+vRrr73W19v7wk9+sqe7u/v559WUZ38QUDQmKlc3Q9nT3d2zd29/f/+xY8dGRkauXLly48YNGBMzAGMCY2IGYEw0w6LGhGdcOzw4WO5wkOBQXEiJ7n0+XzQaFQShKxAQZ2urdjp5UjdOsd1e7XTq/RHEqDQmTJac39LGBAUFBSXPysZnHlY0JobvGEoui/3jxdrepK5bW19WUjoR+008V1lJaXAgKK7Dl9Af8Xi8s72jqqJSsqngQLCspJQxlqgCY2w0EpG8HX8LuYLRCbkxofymYmOysrKyuLh47dq1CxcujIyMvP7660ePHh0aGhoaGjqsgh93HVQ0JmrWNQP0SY8dOxYKhd555533339/Zmbm1q1bGHlnBmBMYEzMAIyJZljdmDDG9vf3F9lskoVkRhhjXJ1wfD4ftyTlDock3T1tjWd6yw1JjMl3vv3tn/3sZ4yxaDTq9XqL7XYeO8NgTFBQUFDMVGBMUB7Q2piQv6iqqBSHxKY0JnyhJCqEG5NEFQhFM6JoTOLxeIPHs25tfXqfKhVqjAnlJLp58+b169enpqYmJiZisdg51QwOnFQ0JvKae/furfjEJyhUueITn9i1a5f6d9GV8+fPx2KxCxcuXLlyJR6PL6ibah3kABgTGBMzAGOiGflqTGhhOByWBGUwxsQLKZzE5XLxV91ud7nDIQ880ZXkxsRRVsaHFEmSv8KYoKCgoJinwJigPKC1Mdnc1LShsbHZ7xfHg6iJMWn2++tqaiVbE8eYiCuUlZQ2+/1lJaWd7R3kaGh5X08vjeKhOBcyJhOxWIPHQ0N7uM2Jx+Obm5qocoPHE4/Hs/nUaowJY2x1dXVxcXF+fv769euCIFxLh18cfUfRmEiqRaPRIptty5Yt0Wg0Go3ScJi03khXBEGYnp6enZ29efMmZsIyD3u6u59++uk93d1G70i2wJhYGhgTzbC6MaEBOD6fT77Q6/XySBP56pRClVYht8LuzB2YaC39UD8qRwKMCQoKCop5CowJygNaG5OqisrgQHAiFpMEj8gLNya8yM0FGRNeeNxKWUnp5qYmqhwaDpExIV1CloQ0Cv29bm09X7HZ76cAkwaPZ0NjI22BLE82n1qlMWGiCbCWl5eX0uGtk+8rGhNJtZ8fOlRks12+fDmtjeeM5eXldOdZB0A9MCaWxkrG5PDgIAUI0ASxlLaTkmvIAwcEQfD5fDRUpMhmc7vdfAiGYo7SrkAgy4wb1jUmPMkr6RLxwiKbjdLBqjEmjDGXy0X1m/1+msS3yGYTD37RGxgTFBQUlDwoMCYoD2hqTMhZ0N/r1tbz/K9qRuWMRiINHo8kzEQ8Kic0HKqrqd3c1MQ+OOKGG5O6mtrO9g7xW1AdcWWe9ESc+kQcpZIZ6o0JZzVNIuGYojGRVLt27Vqx3e76whfOnj2b7lvkjGyaGoAkwJhYGisZEz5mJBqN0oiPRAsZY9VOZ7XTSQNGaIaXcoeDuu6KOUoVF6aFdY2JOPmIeCH5DrJLpKsko3JoYTgcpj8YY/v7+yk/SLnDwbcgWUtXYExQUFBQ8qDAmKA8oKkxobEw4kJWQmUeExIZ4uQjkjwmfT299F9FYyJ5F3GMCQWk0EicBo9HErpCQ3Wy+eAZGJN0GU1gTOQ1w+EwPcsUz8MIQCEAY2JpLGlM2J1BH4cHBxUXNvv98tAGPuREnqOUhlZmOX4k/4wJ++AsvOIgFMLr9ZKiokgfWlhst7tcLv5fQ4zJf/0vX1D88U63mNCYvHbu8HePNaGgoJitPNz19Qdb/0pS1vc1KlaW13yw9a8aX/mO4Z/CPGVrx3cVjYnhO4aSy/JHlX+syU2qJHAjHo/T2Bmm2pjQKkmMCf+vojGpqqhUjDGh4JSyklIKUYnH44mm18kYUxkToisQoDx3koxyAOQxMCaWJj+NiXxWFybq3lOOUvEYHHoJxkRxIc/nSk3d7PcLgiAIAmkpsiEUWkL1abl4gI98+/qR98YEAGBONnt75deQvi7lCUQVLzijYc36SHnAreNnFI2J0fsFcopWN6nNfj8fhkNQalWWypj09fQyxiZisQ2NjYqjckhtjEYiFC3CEhiTzU1NdTW1VJmiUXiMSYPH09neQQlWaK0Gj6fB46H/TsRitA8ZY0JjQlD0d5ZvDfIezJUDY2IGLGlMUo7K4WNJxFBPnolylFJvX5yjNBvbbV1jIo8BES+kABw+Nqfa6eRZY3gdelxAf1N7UlgKY6zYbqdEJ7kBxgQAYAgwJtoCYwKYdjepci1CoRxieSGuTEtothoqGxobJXEfo5EIryCesVg8zbA4C8nmpia+KRIioeEQJXnlI4YoDoVG6PAt56sxET/yBCARMCYwJmbAesZEkvlVvLDa6aSFKY0JY8zlclEcCs/5muX4EYsakzwDxgQAoC0qk4Vra0x0ylBuIVIaEzRRIZDLm9TcI3YrTJQJRVvMY0yi0Wiz30/PJinDIIUwA5AEGBMYEzNgPWOSaKE4uo8mxJXUpKE3PEcp/RGNRqudTvH8uJntG4MxMQcwJgAAbVGZLFxbY6JThnILkdKYoIkKgfw2JlUVlXwe4ng8zmcX1hbzGBNBENxuN5/gUjyLJQCJgDGBMTED+WNMaDAIPXHy+Xw0YwuvJghCsd3e7PdzY8IYK3c4XC4XzxGb5fgRGBMzAGMCANAWlcnCtTUmOmUotxApjQmaqBDIb2NCkxbz0TfcnmiLeYwJABkAYwJjYgbyx5iwO+NuKC8p2RAe+8dTvYpzlFLuEh6NUu5wyEN81QNjYgZgTAAA2qIyWbi2xkSnDOUWIqUxQRMVAvltTHIDjAmwNCMjI8eOHh0ZGTF6R7IFxsTSWMmYiMNDEi0kUcIYEwTB6/VS7F+x3c4nfhfnKGWMiec2q3Y6JbPnpgWMiRmgRqv9nOvJ7z27xdfyzNO7tjY//+JPfhZ8afjk8Nibb0RHwzHFsu0fgjAmAAA5KpOFa2tMdMpQbiFSGhM0USEAY5I9MCYAmAEYE0tjJWNicmBMzID4zqCttbUrEOjt6Tl+/Pjp06evX7++sLCQaMW+rhCMCQBAjspk4ZobEzVvmseoMSassJuoEIAxyR4YEwDMAIyJpYEx0QwYEzMAYwIA0BD1ycI1NCb6ZSi3EMmNCZooY+Jb9l15pMUq5bP/uwPGJEtgTAAwAzAmlgbGRDNgTMwAjAkAQEPUJwvXw5ikfNM8RqUxYQXcRJlx5ZEWxYY1Z/nMb30YxiRLYEwAMAMwJpYGxkQz8saY0DhwGhCe5FXx6HGv10tLyh0OYx/uwZgAADREfbJwDY2JfhnKLURyY4ImyhgYEwl9Pb00W01ZSWloOMQYi8fjm5uaaEldTW1wIMgrN3g8ne0dki00+/0bGhuTVOjr6eXTBoeGQ2UlpZIKZSWlo5GIhh9KDIwJsDSYKwfGxAzAmGhGfhgTSp4XjUZpmkbFOpJJi6qdTj4tEd25GihNYEwAABqiPlm4hsZEvwzlFiK5MUETZQyMiZzgQFBsMdatrW/weEhhkE/h0mTd2vqqikrJ6lUVlVyIKFYQL5S8F8FljR7AmABLA2MCY2IGYEw0Iz+MCYmSaDQaDof5EzwJkhmdi+12ioUWL8nFvioBYwIAMARtM7+ClJlfQWbAmMgRW4zO9o6qisp4PM5fpSX0d11NrVig8HXramoTVZiIxShcRf5eHBgTABIBYwJjYgZgTDQjP4wJY8ztdlc7neJHdhLExqTc4eCx0EQ4HDZwqgIYEwCAIcCYaAuMiU7AmMgRW4y6mtrNTU3iV0cjEW40KJykwePhr25obKyrqeVKhSrwkBPG2OamJtIo8vfiwJgAkAgYExgTMwBjohn5YUwODw6WOxzFdnuSceBiY1Jks8lrJsqBkgNgTADQlkS3wihqCoxJxsCY6ASMiRyxxSgrKZUnIikrKe3r6aU/qDKN2YnH4/SSeHWqwFOi8Aq0CowJAGkBYwJjYgbyx5hQaAMVGsMsCILP5yt3OGih2+0WDx7RnDwwJpRLb39/P48TiUaj8gHhMCYAFA4wJjAmhgBjohOKxuTKIy3XW18xYbnXcY/ZjAljrMHjoTiUzvYOynhSVlJKA3l4BcoFy3O+cicCYwJAYQJjYmnyx5gQ4rSj1U5ntdNJw0PC4bDL5Sp3OPSTJnlgTEiX0N9kT9xut2TQDUs1KocmfUw0okdvYEwA0BYYExgTQ4Ax0QlFY3K99RWj90uZ3NykJh+VQ7PbjEYifJqb4ECQcp3QTDp82A6vQH9MxGLr1taLg1P4S+I8KRSHMhHT6/SHMQHADMCYWJq8NSbNfn+RzSbxI+UOh34p9PPAmEjyj1Abyt2H2JhQFI/4VfmSXAJjAoC2wJjAmBgCjIlOGGtMDg8OVjudFPlb7XSmnFkv98ak2e/naVwlS0LDIXG+kgaPh/9XYkwYY3U1tQ0eD5cjVRWVpE4oEaw4okS8WT2AMQHADMCYWJq8NSblDofb7Za86vV69evM54Excbvd5Q4HKZJoNEpBOtVOp0Q8iY2JIAjU1NFoVBAEkixGpX1lMCYAaA2MCYyJIcCY6ISBxkQQBBrJKwiCIAj7+/tNaEwocmRDY+NELBaPxzvbO8QDarjaoOV8VDKFkIgrUO4SHq5SV1PLB/s0eDzr1tZTWpPRSKSupjZJ5rjsgTEBwAzAmFiavDUmivk1qD+v01vngTFhd+YGLrLZyh0OykXi9XrFSUm6AgGeL4a7FbfbzR8ZGahLGIwJAFoDYwJjYggwJjphoDGhQbtpDY7OwU0qqQ0qZDEmYrENjY20ZN3aeh4P0tfTy8NPJENpKIREXIEW0gYZY+vW1vOb0ng8vrmpib+prrqEwZgAizMyMnLs6NGRkRGjdyRbYEwsDYyJZuSHMbE6MCYAaAuMCYyJIcCY6ISxMSbFdrvL5YpGoypXyeVNar4CYwIsDebKgTExA3lrTOQZSRlG5RQAMCYAaEuiW+HRcAwlZfmPS3HFVoUxSQmMiU4Ym8ckHA7TDIZer1dNsAmMSfbAmABLA2MCY2IG8taY+Hy+Yrtd/HtMDzf0i36EMTEDMCYAaAtuhfUAxiQlMCY6YYa5croCgXKHo9huTzmtHoxJ9sCYAEsDYwJjYgby1phQRlKXy0W/x+FwmJKY6vfWMCZmAMYEAG3BrbAewJikBMZEJ8xgTAiXy5Uy7BfGJHtgTIClgTGBMTED+WNMwuEwz0hKmUoFQfB6vZTHtNhuVxkCmjEwJmYgiTGJRCJf+Iu/oCNEPs80jAkAiuBWWA9gTFICY6IT5jEm4nn3EgFjkj0wJsDSbNq06fP33fIuSUgAACAASURBVLdp0yajdyRbYEwsTf4YE8OBMTEDSYzJn1VVPfzww5Rw7vDgoHgCIAZjAkACcCusBzAmKYEx0QkDjUk0Gm32+3nkr8vlcrlcyVeBMckeGBMAzACMiaWBMdEMGBMzkMSYFNlsfb0JDQiMCQCKpHUrPPTK6GZvL0rKAmOSEhgTnTB2rhy3202Rv0U2m9vtThn5S/dLIHtgTAAwFhgTSwNjohkwJmZAfGcgMSb/7fOfd5SVHR4cVFwRxsRahIZD69bWl5WUlpWUrltbHxwIMsbKSkpHIxFNtt/X00sbLyspDQ2HGGOjkUiDxyN5RzGjkUhZSakm724q0roVVjyPUFQWGBMxMCY6YZ5ROWqAMdEKGBMAjAXGxNLAmGiGtYyJz+ejGf6KbDaXy9Xs9/MsMOJyeHCQPw4S54Khl3Tat2wQ3xlIjMnExMTDDz9Mn1eenx/GxELE4/GyktLO9o54PB6Px4MDQW5MyG5oQnAgyA1IaDhUVVHZ7PdPxGLxeJx8ikSahIZDMCYwJjAmWgFjohPWMibd3d1b7vDUU0898cQTjz322KOPPvrVr371L7/ylQcffPCLDzxwv3F8t/IP5OUr933WwF1KROO3vsWNye6uLhgTAHIMjImlgTHRDAsZE0pQT5MK0bhirj/kmdj49EOHBwfLHQ632y1eaDaSGBOaK+fw4GC108nTA3NgTCwEuYl4PC5Zrp8xqaup3dDYKH612e+vqqiU75VW724eYExgTAwBxkQnrGVMxKysrCwsLExOTo6NjQ0MDPT29OzcsWNrW1trS0vLc88ZUv5jfYW87P2H7xq1P8lLa0tLa0vLzh07yJiMjY3BmADzs6e7++mnn97T3W30jmQLjImlgTHRDKsYEwonSTR4OIkxYYx1BQL0qnWNCVXz+XxFNhtlgSVgTCxEPB6vqqhs8HgmYh/oYZIxCQ2HGjyeqorKspLSuppaEhmd7R28WlVFJYWHkPUoKylt8Hjk/oUbExpuI3Ex8oX0RpubmmjkTrPfz/eKjxXiI3f4qJ/NTU1aNYtOwJjAmBgCjIlOWNqYLC4uTk1NnTlz5tVXX9334osd7e07tm/ftnWrUUXRmPT94PsG7lLysn3bto729uf/5V9effXVM2fOTE1NLS4uwpgAM4PZhWFMzACMiWZYxZjwOBFFkhsT/moiYyKO3ah2Onka/Ga/P2VKfE1QaUyYbGARjIm1GI1E6mpqyThw2UEKYzQS4YYiOBCsqqjsbO+oq6mlJTS+hjFGC2ndzU1NDR6P5C24MSG7Id+HspLSvp7fHCFczcTj8YlYrK6mljSNWKxQnYlYjP6lD6JZo+gDjAmMiSHAmOhEHhiT995777XXXjtw4MCPdu8OdHa279plVFE0JvufedzAXUpeOtrbf7R79ws/+clrr7323nvvwZgA8wNjAmNiBmBMNMMqxqTIZuNPv+WkHJXj9XpZYmPi9XrJjAiCQNlPaHm105mbmJQkxuQ73/72z372M8ZYNBr1er3Fdrs40AbGxIr09fTW1dRWVVSSd+Buoq+nl4eZ0PgdnnZkQ2MjiYyqikruOxSTtmZmTPh/O9s7SM3IjQntj9j1mBkYExgTQ4Ax0QnrGpPV1dWlpaVr165duHDh5MmTR44cefnll1966aUDxqFoTAYDzxm4Syl5+eWXg8HgyZMnL1y4cO3ataWlpdXV1Sy/GhgToB8wJjAmZsDUxiQajbpcLp6dlI+hCIfD4l49jbCQJCINh8OUrkLS/1fcgibksTHhhXQJS2xMqGGj0ej+/n767vb390ejUc1bOxHJjYmjrIw+SLXTKUn+CmNiXRo8HgohITfR7PfX1dT29fROxGLcYlAUCakK8hR8KhwqkqQkTGRMaCOSUTm0UBwhIjEmfHW5MWF3YmT4+CAzk70x+R/rOvq6Qigpy39csoBByxkwJjphXWPCGFtZWZmbmxME4dy5c2fOnHn77bffeuutEeNQNCbvvtJn4C6l5O233/7Vr3517tw5QRDm5uayDzBhMCZAT2BMYEzMgKmNCQ3rEARBEASXy1XtdNLyZr+fxpWEw+Fiu93tdks68NFotNhuT+IFDg8OJjEp0WhUEIRyhyOND2cdY5LZqBxqGd6kSfKYlDsc9AXRSByv1+vz+bhq0Rv1o3IkwJhYF4mbEM9iww0FDYTZ3NTEE7iKY0ySb5YqS64nm5ua+EgfyXsR4hgTLlbkdRRT2JqK7I0JziOQATAmOmFpY7K6urqwsHDjxo0rV65cunQpFoudP3/+nHEoGpOJo6+I6+zdu7fiE5+gpzUVn/jErl27jNrbc+fOnT9/PhaLXbhw4cqVKzdu3FhYWMg+wITBmAA92bRp0+fvu2/Tpk1G70i2wJhYGlMbE8UMGkw0xCMcDlNoiaQD73a7k3fRExkTeil5hURYxZj4fD7JgBQxSUbliLOlJjEmzX5/tdNZbLdHo9GuQKDc4Sh3OHI2FTGMSSEwEYt1tneQhhiNRBo8HspCQsakqqKS0qlOxGLNfj83FA0ejzjcg0JRaCMTsZjcnoiNCf3N5zMm06EYdUJ1RiMRyp/CGFu3tp4G4EzEYpQXlt1JXyJOaGJaYEyAIcCY6ISljQljbGVlZXl5eWFh4datW/Pz8zcNRdGYzL4V4hUuXbpUZLP94Ac/uHTp0qVLl3r27u3Zu9fAHb558+b8/Pz8/PzCwsLy8rImASYMxgQAFcCYWBpTGxOXy0WDcSjGhCIjKEGGpMMv7sBTBQo8oT/kWyYh4vV6qY7P56PlPMZEPBRF5d5axZgIglDtdFY7nWQxyGuomV2YiZK5JjEm1P4UoUMtmW60TjbAmBQC8Xh8Q2MjT1OyobGRD7QZjURImtBAG24oGGOh4dC6tfXi7VAYCNWUGBM+lw2PEKHVacm6tfXyaYzJkpCXEc+VMxqJ0IrkUGh/+JLkcS5mAMYEGAKMiU5Y3ZgwxlZXV8mbLC8vLxmKojG5+c4bvMLPDx0qstkuX75s4E5KoHZbWVnRJLqEgDEBICUwJpbG1MZEEIRiu520BQ+L2N/fz4fncMQdeLIhpFqi0Wi10ymPN6E6zX6/IAjRaJQGkjBRaEk2MSYP/t9/yYt3w98flVFZWXnXXXdVVlbKX+KsX79eJ2PCGBMEgVKf8hwx3JjIP7g4RwwZEJqfWFwkOUFcLheXUNVOJ+86ko5JFN6iCTAmAGgLjAkwBBgTncgDY2IeFI3JwulTvALdx4oz8eUlMCYApATGxNKY2pjwGBNKAUvRDZQgQ1JTPn6Hd8v39/cX2+2S+hIv0Oz3Ux1NjIm2pLUPAMYEAG2BMQGGAGOiEzAmGpLSmDDGwuFwucNBcc26PjEyEBgTAFICY2JpzGtM+AAZ+i9FN9BCSUQD+6AxkaxI7oNycPCACIkQ4UNRYEysDjXaX3383p8/3PTaI5uPeZ4+/rf//O6329/f3H3lmQPTz758vfUVxXLcs6vrbp+kvPzf/jlRfRSUAilnv7tXfmp03e1TrIzzCEWrInx7j6IxMXzHrF6mPrNZ3qpXHmkxfMcyKEbfcagyJgSldSu22+V3sHkAjAnQD2R+hTExA+Y1JuQsuI+n7Bg8GESCJK2GJOQEMSaFAzXadz70ScVbbRQUFBQUFJT8KEbfcaRhTAiXy5XLzG45A8YE6AdmF4YxMQPmNSbszjy4NLuw2+0udzgSzVMrMSY+n6/c4aAVxXk0OOI8JjRFsSSPCQkaClRRGUUJY2IGYEx+XfJ3Ex95Sl4M3zEUFBQUFBQNi9F3HGkbE3ly/fwAxgToB4wJjIkZMLUxofQlPDsppXFVnKdWnJ2UoDl0xfPgiCFLwjcumSuHb4EyziaaFEYCjIkZgDH5denG2Mf+WV4M3zEUFBQUFBQNi9F3HKmNSTQabfb7aSROOBzmKfnyDBgToB8wJjAmZsDUxsRawJiYARgTGBMUFBQUlEIoRt9xqJorx+1286kJKW7awB3WCRgToB8wJjAmZgDGRDNgTMwAjAmMCQoKCgpKIRSj7zjSHpWTr8CYNHg8ne0dkoXNfv+Gxka933o0EikrKaVCGQbi8Xiz319XU0sLNzQ2xuNxyVplJaWjkYje+6YJe7q7n3766T3d3UbvSLbAmFgaGBPN4J/ua49u5KV56w55TTWNnt9tpR8wJhf/+Fu/Lt0oL8bvGAoKCgoKinbF6DsOGJPbwJisW1tfVVEpWVhVUblubX1aG8nYYpSVlAYHgnw769bWh4ZDjLHRSKTB46mrqZVIk7KSUqoAcgaMiaWBMdEM6xoTyncrLocHB3kQaZHNppg9tysQUByOS2l3efaZHE+kR43m/cM/H/nzTW995tuRex/7Vd33og88NfHlf5z6SvPlv3z2yiMtiuXde5865tgoKacqv5+oPgpKgZTYF/9Jfmocc2xUrGy580hxptVLf7LJ8B1DQUHh5fID/whjYmZgTCiggzsLxlhwIFhWUlpXU6t+I9lYDP7une0dZSWlEj9SV1MruY2HMck9MCaWBsZEM6xrTBSTt/Pph8LhMM2+XO10iitUO518OiEOzZxHK1LCM8VMvfpBjXb//fe3PPdcW2trVyDQ29Nz/Pjx06dPX79+fWFhIdGKfV0h+Y/9Zm9vLnceABOS1q2w5c6j662vyLthVx5pMXq/AAC/4dbxMzAmZgbGhMJJGjwevmRDY2NdTS0PPOnr6SWrUlVRSaoiNBziA2dIc/AyEYsxxjrbO6oqKstKStetraclNABnQ2OjxM4wkTGpq6mVDwXa3NQkcTd8O2UlpQ0eDxkW2r64zmgkItlP7dqs4IAxsTQwJpqRr8aEiEajfA5mdmdSoWK7XTwVUbPfX2SzGZvVDMYEAG2BMQEAGAuMicmBMSFhwZODxOPxspLSvp5eLiBCwyGyHqHhEGkUqkCVaS1x3Edne0ddTS1XJzS6JzQcIm2hmJeEjImi1yAjI6nf7PfH4/F4PN7g8ZDroe2L69ASyX6CzIAxsTQwJpqR38aEMeZ2u8sdDvrb6/W63W6awplXKHc43G633nubHBiTlevz8ydj8mL0fgGrAmMCADAWGBOTA2NCoqHB49nc1MQY62zvaPB4KGSD7IYkGytjrK6mluqIN8KNSVVFJXkKdse/TMRiEqMh2YF0jQl/L9pP+fapjnw/cwzmyoExMQMwJpphdWMiLkzJmFAICf1dbLfv7++PRqPiakU2mzzdSY6BMZk/GVOcK8fo/QJWBcYEAGAsMCYmp8CNCRcNwYFgVUVlPB6vq6kNDgTJRJCYoDE7NMiFKsfj8c1NTTToRh5jIh6kQ2N5xOvKEY/KIWsjRnFUjjiPCa2uaEzk+5ljYExgTMwAjIlmWN2YSBYmMSZdgQAPLal2Onn+VxgTM5DfxoT/cotH9tJCPtxX8RddMjo3Xfp6esXjk5kseFW8ZDQSoZ0R76R1gTHZ399P2azLHQ7DL3EAFCAwJiYHxoTnK6mqqGzwePh/STrQ7QEFm0huHvgNDEscYyJ+o5TGpNnvJ2sjfouqikpJ4IlijIk8jwmvI97PHANjAmNiBmBMNCPvjYnX66VROZTzVVwo/ytG5ZiB/DYmE7EYjeCNx+OUVo0xFhwIbm5qmojFKOpVcq9AKN5nTMRi4lHHSXLar1tbz5OxETRiWVyHL+F/0B1GWqnyTUiBGxNBEIrt9q5AgDEWDofFmZsAALkBxsTkFLgxodAS+pvGv3C3TiKDTERwIEh3KfzhCl+dlnDrMRGL0RAeqkN3PkydMaGbGT6OZjQSocmG5fWb/f6JWGwiFuN5TBhj5Fbi8TglYQkNh+T7mWNgTGBMzACMiWbktzGhboPP56OROHyKHEEQimw2r9fLGKO0Jsj8aiz5bUzEJPrxVpwzL9F9Bq+Z5EaE7nWqKirF8QVqjEnyzVqFAjcmlOVaMikYACCXwJiYnAI3JjQPDv3Nc47Qf3moCJ8Nh2aoYYw1eDy0pK6mlm5FSFLwRCR8rhyuYBSjZWkhFZ6ilQfeVlVUbm5qUswUK58rh4lm8KF43tFIRL6fOQbGBMbEDMCYaEYeGxMKSq92OgVB8Pl8fBgO4fV6aZCOIAjVTme100kzCkej0a5AALML55gCMSb0VEQ+hR7dOsgH5pC54CN6xM9/RiMRCjbhRbLu5qamDY2NFL3CF6oxJhOx2IbGRslwHstR4MaEMeZyuShzk1E7CUCBA2NicgrcmABdGRkZOXb06MjIiNE7ki0wJpYGxkQzrGtMDg8OSkbZSJZUO53Nfj8Fj8hH69AzWIpaFwSBBAqt6HK5YEyA5tADkLqaWvljE3FwqRjxnHwTsVhdTS09w+EBKUmCQaoqKoMDQbIqFPXK7mgReZG/ZPXMFzAmjLFmv7/YbidrbMh+AlDIwJiYHBgTAFICY2JpYEw0w7rGJJ+AMSkQQsMhyjzPl8Tj8QaPR1GjMJkQoWBXpsKY9PX08tAS8TuqH5WjmLjeQsCYEIIgiGdYBwDkDBgTkwNjAkBKYEwsDYyJZsCYmAEYk8JBkreVcptxXULJ1ajI5+QTJ1pLbkwo56u40PhklcaE3RmZrPnHzxkwJhxK25TjuDmwcPqUYr8UpXDK1Lp7FY2J4TuGgoJSgCUzKwpjYmlgTDQDxsQMwJgUDpRfjXyHRJfIySzGhKQMT+FG70gBI+qNiVHp5bWiwI1JNBr1+Xw0GIfG5hi3swUKjAkKjAkKCop5CoyJBBgTbYExuQ2MiX7AmCz9Oh7f8bq8GL1f2jARi5HgoKSqlJ2eUtAn0SXsg3lMRiMRmj+PiYyJOL+9OFBFkhWF8s8zFcaENkUT+2FUTo73WT1qZhf2er2UmKnc4QiHwwbubWECY4ICY4KCgmKeAmMiAcZEW2BMbgNjoh8wJvk9Vw4JCD5FH6kN+cAZ+Vw5ZEn4JHmSuXLobxrIQ3le+av8b74dmsBPHpPCl9B70RtJ5iS2IgVuTIDhwJigwJigoKCYp8CYSIAx0RYYk9vAmOgHjEl+GxOQe0xiTI7qQ7Dxnw/8H/WS8vJ9jTq93dG8mCIxx8CYoMCYoKCgmKfAmEiAMdEWGJPbwJjoB4wJjAnQFmONSXd3d2Vl5V35xZo1a9avX5+vdxWaA2OCAmOCgoJingJjIkF8h5Ov9zYwJpoBY2IGqNFgTGBMgFYYZUxGRkbyz5VIeOihh6anp7P7fvIfGBMUGBMUFBTzFBgTCeIbGxiT7IExuQ2MiX5QoxWyMVk4PTXVsFdejN4vYFUMMSYjIyNr1qyh05kiMrq7u/UbKZNL2traHnroIX5vUVlZCWmSnETGZOH0KZRE5dqTj8hbbGb3E4bvWGblxov/pmhMDN8xxSNz7ud7eYWZ3U/IK1x78hH1FeZ+vtf8x/+Zfx343n3fkRfDd0xNSfkVoORTW839/IW0TigYEzXAmGgLjMltYEz0A8YEAG3JvTE5d+4c1yXr16/PS6EgjqDJzQ+wdUl0z2r0fpka4ZmvyVvsxsF2o/crQ24dP6NoTIzeL5ayN3XjYLu8gvDM19RXsMTxn9bPhNlI+RUATh60VbonFIyJGmBMtAXG5DYwJvoBYwKAtuTemNAV8q677tqyZYsGH8CsTE9Pc2ny3HPPLS0tLS8vr66uGr1fpsMSPUazAWOSG2BMCBiTAiEP2grGRA9gTLQFxuQ2MCb6AWMCgLbk2JgcPXqUzuKHHnpIo09gXqanpyma5kMf+tDNmzdv3boFaSLHEj1GswFjkhtgTAgYkwIhD9oKxkQPYEy0BcbkNjAm+gFjAoC25NiYrF+/ns7ic+fOafMBzE1bWxt93q6ursnJyevXr9+8eRPeRIwleoxmA8YkN8CYEDAmRGd7R1VFZVlJaV1NbWg4RAtHI5EGj6espLSspLTB44nH4/IVy0pKRyORzPa/r6e3weORb5DvgHjJaCRCe1hWUrpubX26bwpjAmOiCIyJtsCY3AbGRD9gTJZ+HY/veF1ejN4vYFVybExooEplZaVGu292pqen6ar1rW99a3x8fGpqanp6emFhYXl52ehdMwuW6DGaDRiT3ABjQsCYEM1+/0QsxhjrbO8oKymlv5v9/s72jng8PhGLNXg8crvBlAQHY2w0EuEbSWI31q2t59XEGwwOBOVLggPBspJSxlg8Hie/k9YHhDGBMVEExkRbYExuA2OiHzAmmF0YaEuOjQmdwhs3btRo9y0ASaJ77rnntddeGxkZGR8fFwRhbm5uZWXF6F0zBZboMZoNGJPcAGNCwJjIUZQgXFioqcwY4wsTVSCrUlVR2ez3SzaY3JjwhWmFmcCYwJgoAmOiLTAmt4Ex0Q8YExgToC2GGJP8zvkqgX4R7r777gMHDvz7v//7m2++eenSpenp6cXFRaN3zRRYosdoNmBMcgOMCQFjIiYejzf7/VUVlfIBOInCOspKSjc0NkpG7pANoVd5kcSSbG5q2tDYSG8n2WDKGJNmv7+upjatjwZjAmOiCIyJtsCY3AbGRD9gTGBMgLbAmOgN/SJ85CMf6QoE+vv7X3311dHR0VgshjATwhI9RrMBY5IbYEwIGBPO5qYmUhud7R2SlyZiMXkwCFFWUtrs98fj8Xg8zkfuhIZDPB4kUYxJVUVlcCA4EYtJFIlYsvDCjQkvijuTBBgTGBNFYEy0BcbkNjAm+gFjAmMCtAXGRG/oF8HhcGzbuvVHu3f39vS8/vrrkUjk2rVrS0tLSAFriR6j2YAxyQ0wJgSMiZiJWIxiScTSZCIWq6upVUxiwj4oRHj6kpTGpK+nl4eWrFtbL964mlE5oeFQXU3t5qYm9R8NxgTGRBEYE22BMbkNjIl+wJgg8yvQFhgTveHGpK21tbOjY0939+DgYDgcvnz58uLiIsJMLNFjNBswJrkBxoSAMZHT19PL3QTNUMPdRLPfz6M8KI2IRIiQ3UhpTCjnq+KYHZV5TMQ7qQYYExgTRWBMtAXG5DYwJvoBYwKAtsCY6A03Jq0tLTu2b+8KBP71X/91eHj4woULt27dwqQ5lugxmg0Yk9wAY0LAmMjhboIG4yQP5cggxoRG4nBFEo/Hy0pK+buoNCaJMtEmAsYExkQRGBNtgTG5DYyJfsCYAKAtMCZ6IzYm27dt6+zoOHjw4LFjxyYmJubn52FMLNFjNBswJrkBxoSAMSFCwyGKGRmNRNatrSd/0eDxrFtbn3xFSikyEYuJZyCWGBMyIFyRNPv9kjE+m5ua+CCd5MaENiLeSZXAmMCYKAJjoi0wJreBMdEPGBMAtAXGRG+4MWl57rltW7e279p14MCBoaGh8+fP37x5c2lpyegdNBhL9BjNBoxJboAxIWBMiOBAsK6mVpJUVZ6BVb5i8rly2J3hM+KEsnInQvX7enqZUkwKLaHxQbSpRGlokwBjAmOiCIyJtvzGmGzJR6gpNTcmRn8siwFjAoC2wJjoTSJjcu7cORgTZpEeo9mAMckNMCYEjEmBkAdtBWOiBzAm2vIbY5LfaGtMQAYUsjFZOD011bBXXozeL2BVYEz0RtGYHD58GMaEsESP0WzAmOQGGBMCxqRAyIO2gjHRA3EXDMYke2BM0mj0AmkrnShkY4LZhYG2wJjoDYxJcizRYzQbMCa5AcaEgDEpEPKgrWBM9EDcBYMxyR7llBxj4++JFUOelYyNiZiVlZWFhYXJycnTp08PDAz09vTs2L69taWl5bnnUJKUrW1tu7u6YExgTEA2wJjoDYxJcizRYzQbMCa5AcaEgDEpEPKgrWBM9ADGRFtgTG6TsTEZGxsLBoO9PT07d+xobWlBSV7ExmRsbAzGBIAMgDHRGxiT5Fiix2g2Cs2YRKNRl8tVZLMV2WzlDofP58vNjsGYEDAmBUIetBWMiR7AmGgLjMltMjAmi4uLU1NT4+Pjhw4d2rdvX6Czc+eOHTu2b0dJUtp37drT3b1v376TJ0+Oj4/Pzs4uLi4mauQCMSZut7vIZguHw/Tf/f39RTbb/v5+4/YXmB0YE72BMUmOmhtcl8sln/TB5/O53e4c7qmJUGNMLNRoKY1JtdPpdruj0Shj7PDgYFcgkOU7KjZOVyBQ7XSKl8CYEHlvTCx0suhKxm0lP3eMQnNjov7Y0NaYmKqdYUy0BcbkNpkZk8uXL589e3ZoaOjgwYN7urt3d3Xt7urqCgRQFMvurq4f7d7d29Nz8ODBcDh89uzZGzduFIIxWbk+P38yJi/0ajQaLbLZXC4XY0wQhHKHg/4GIBEwJnoDY5IcNTe41U5nsd0uWbHYbjfJPXruUWNMLNRoKY2J5upfsXHkC2FMiLw3JhY6WXQl47ZSXGgImhsT9ceGtsbEVO0MY6ItysYkduHXzVt35Gvp3f+S/COn2+irq6tLS0vT09MXL1588803Q6HQoUOHgsHgAEhKMBgcGhoKhULj4+MXL16cn59P0vfIG2OSkma/n24ufT5fsd1OD+UASASMid7AmCRHzQ1uucMh6TNTAF25w5Hz/TUFaoyJhRotpTFxuVzlDsfhwUGt3lHeOPS8ochmE1eDMSHy3phY6GTRlczaSvHcMQrNjYn6Y0NbY2KqdoYx0RZlY1KAZGBMlpeXZ2dnr169Oj4+HolETp48eRyk4sSJE+FwOBKJXLhw4erVqwsLC8vLy4kauXCMCWOs3OEottuLbDZ5RB8AEmBM9AbGJDlqbnDpgZ44Ys7tdtOFLuf7awrUGBMLNVpKYyIIAo05dblcfNhpNlDjiJ8Se71e6qKIq8GYEHlvTCx0suiK+rZKee4YhebGRP2xoa0xMVU7w5hoC4zJbTJo9NXV1cXFxfn5+enp6atXr05NTU0CFVy+fPnq1auzs7Pz8/PLy8urq6uJWrigjMnhwcECfDYCMgPGRG9gTJKj5gaXHrXxJE2CIBTZbF2BgEnu0XOPGmNioUZTOVfO4cHBaqeTPkWW78gbh+JWxI0jNjIwJkTeGxMLnSy6klZbJT93jEJzY6L+2NDWmJiqjCEgLQAAIABJREFUnWFMtAXG5DaZNfry8vLS0tL8/Pzc3Nzs7Ox1oIIbN27Mzc0tLCwsLS0l0SWswIwJDcwxya8XMDkwJnoDY5IclcaEMeZyubxeL2Os2e+nWIMim00QBGP221BUGhNmkUZLa3Zhn89XZLNlOeCUNw6lb+T5FHn/hIAxIQrBmDCLnCy6klZbJT93jEIPY8LUHRuaGxNmmnaGMdEWGJPbZNPoq6urq6urK0A11GIpGzZvjEnK2YUFQSi2271ebwEmLQMZAGOiNzAmyUl5g0tBc4yx/f39xXY75bTe399P96xmuEfPPSmNibUaLS1jwrLuM/DGoT+i0Wi100lxK5LEATAmRH4bE2udLLqivq1SnjtGoa0xSevY0NCYmK2dYUy0BcbkNrlsdKCSwjEmbrebLusUaZJ99DLIb/LMmFRVVJaVlJaVlFZVVG5uauLLJ2KxDY2N9FJdTW2z3z8aidB/y0pKdc34A2OSHDXGhI8YL7bbXS4X/2+h9Wc4aoyJhRotpTHx+Xy0z9FolJ4HZPPkn/dGGGM0oxx/XFxst4t/NGFMiLw3JhY6WXRFvTFhqc4do9DcmKg/NvQwJswc7Qxjoi0wJreBMTEhBWJM6CLLL6aUm6qgYkpBuuSZMSkrKQ0OBBljoeFQXU3thsZGxthoJFJVUbmhsXE0EqGXuEzh9fUDxiQ5KW9w6eEe/U0i2Ofz0X9N8lQz96Q0JtZqNDXGhFIeFtls1U5nlgNOxY1DeQEo3p4xVu5wiP0pjAmR38bEWieLrqTVVsnPHaPQ1pikdWxoaEzM1s4wJtoCY3IbGBMTUiDGRJJYm7JG8essAHLy1ZgwxoIDwbKSUsbYurX1DR5Pyvo6AWOSnJQ3uF2BAM9jTdnveA4LkzzVzD0pjYm1Gi3dUTlZIm4cxlix3c4VTLXTyXtEDMbkDvltTKx1suhKWm3Fkp47RqGtMUnr2NDQmJitnWFMtAXG5DYwJiakQIwJAOmS98aERt+EhkMp6+sEjElyLNFjNBtqMr9aiBwbE/XAmBD5bUwAJw/aSvPMr+rRNvOrqYAx0RYYk9vAmJiQvDEmK9fn50/G5MXo/QJWJV+NCY3Kafb7+3p6KdIkeX39gDFJjiV6jGYDxiQ3wJgQMCYFQh60FYyJHsCYaAuMyW1gTExI3hgTALQl/4wJz/xKY31hTEyOJXqMZgPGJDfAmBAwJgVCHrQVjIkewJhoC4zJbWBMTEi6Pb3p6emj4OjRo0ePTk9Pq2nhc+fOGb2nFkNlw+pN/hkTiQEJDYcwKiclBl7xBn/cefCBMnkxan/OnTtn/kb7t288KG+xn/3jJqP2R32jiam7Q03Vpz7zWx+Wlzqj+ewf/G/yUlv9Z7zCvX/yEXmFz/1f/1l9hdrqP1N8l1x+zJGRkeTfVGbGZOPGjbn8FIlI+RXkmO7u7rTOjlxitraqq6vbuHFjWteTdE+olOe4emqrP1bzJ78vKbV/+oeKleU1a/7k9+s++8kM3leCygMsLWBMtAXG5DYpG/3o0aN3gUzJ7FxNt6eH74ijssG3bNli9J5aDJP86uS9MWGM8UlzVNbXljorGBNc8TjqD040GiezM9rovQa3SfljlJkxoUsfkKDyZDF6N82C+h6s0XtqFvS4vxJv3yT3rpoDY2IAMCa6AmOSY2BMdMIkvzqFYEwozGRzU9NELMYYG41Emv3+eDyeqL62wJhYCxiTDMjGmJSUlGT/WBVkQGVlJX0FuhqTNWvWGP1BzUJaJwvOjjVr1tyVvjEp5BbL5mqspm1VXi4sSh2MSe5J2ej8Nmv9+vVbgDrWr1+fzbmasTFpa2vTP6LZjLS1taXV4FvuGBOjd9zspNuwepN/xkRxAE5oOLRubT1PcbK5qYnm0KHS16NjSqM6SxmTgr3iHb3TAuoPzqNotPQbTYzeVwOQHP71HdXTmOSmB2IJMjAmhXx2pHv8oMVgTLIBxsQA1BuTfD3s9CDLRsvYmBTsd5RuC3BjovN+WR6zHVp5ZkxMiLWMiUkOS0PI2Jig0WBMrAg/gI8cObJyh9XV1dXVVUlNGBNNoNZ+6qmnVkTIW1tcuZDPDn78SJoLLZaIRAdYohZLd8v5/XsHY2IAMCZ6wBttcHBwYWFhYWFhcXFxaWlpeXlZzeUAxiRdJA2+eIelpSXF33gYE5UoHsmLi4sqj2TNgTHRGxgTq0At8MQTT0hOzES9GjQaS9BoiX4mFNctqKuBqeAHcDAYvH79+vXr12dnZ2/evHnr1i067HlNGBNNoNZuamrirX3jxo1bt24tLi7KzxecHXT83HvvvdfvcOPGjfn5+YWFBbpfktRHiykeYLzFst9yfv/ewZgYAIyJHqj/aVcExiRdFBt8bm5ufn6eRJWkPoyJShQblm6b1BzJmgNjojcwJlZBcrtJN+iJ+jMMjcYYS9BoN2/eTNRo8nUL6mpgKvgB/NOf/nRycnJqampqauratWszMzMLCwviSxOMiSZQaz/22GOTk5PU4FeuXJmZmZmbmyPJKK9cyGcHHT+f+cxnJu9w+fLl6enp2dlZctmS+mgx+QEmbrFsHsjBmGgLekq3gTHRA95oP/7xj8fGxsbGxt57770LFy5MTU3duHFjYWEh+bUAxiRdxA1++vTpsbGx8fHx8+fPX7x4cWZmZn5+XvLrDmOiEsUj+f3331d5JGsOjInewJhYBWqBRx99lK54Z86coRNTEATFZ3RoNJag0S5cuJCo0eTrFtTVwFTwA3jnzp3Hjx9/4403fvnLX7777rvvv/9+PB6/efMm/zGCMdEEau0vfelLO3fu3LVrV0dHx+7du3t7e3/6058eOnQoHA7LKxfy2UHHT1VV1fHjx48fP37ixIlwODw+Pn7hwoXZ2Vn5zRJaTHyA7dy5s6OjIxAIvPDCC/39/a+++urQ0FDGt5cwJtqCntJtYEz0QPLTfuLECclP+9mzZ10uV5HNVmSzlTscPp9PvDqMSbrIG/zkyZORSGR8fPzq1auzs7OSW2EYE5UoHskjIyPym9TcAGOiNzAmVoFa4Otf/zqdmG+88QadmJOTk4rfFBqNJWi0d999N1GjydctqKuBqeAH8DPPPDMwMPDqq6++9tprJ0+efOedd65cuTI7O8ufi8CYaMJdSamtrZVXLuSzg46fe+65Z2BgIBgMBoPBoaGhN998c3x8fHp6en5+HsZEQvID7K677oIxSQKMiQHAmOgBb7Qnnniit6enr7f3wIEDR44cOXXq1KVLl2ZmZpyf/KTb7Y5Go4yxw4ODXYGAeHUYk3SRNPiLfX379u07dOhQKBQ6f/781atXFxcXxfVhTFTCG1blbZPewJjoDYyJVaAW+MuvfIV+Yva9+OIrr7xy6tSpM2fOzMzM3Lp1S1IfjcYSNNqRI0cSNZp83YK6GpgKfgA/9thju7u6nv+Xf3nhJz8JBoOhUOjChQvT09M8W4T5jUk0GnW73YrPzLoCAZfLJa4cDoeLbDZJTId8ieYk/+mvqakRd2hxdtDx89GPfrQrENjd1fWj3bt7e3qGhobC4fDly5dv3LiBcUwSkh9gd911V8bjvsUbydffOxgTA4Ax0QPeaH//d3+3c8eOXTt3/mj37pdffvnYsWOxWEwQhCKbrb+/P9HqMCbpIm7wHdu3t+/aFejsJGkyPj4+NTUFY5IZaoxJLsNMYEz0BsbEKlALPPjggzu2b9+1c2dHe3vP3r3Hjh17++23BUGQP9LMWaMV2+3UFSy2271er/gln89X7nDQqy6Xi7qCVCSBljqh2Ggvv/xyokaTr1tQVwNTwQ/gRxsbt7a17di+PdDZ+dJLLx05cuT8+fPXrl1bWlqyhDEJh8PFdrvb7SblcXhwUHyaVDudRTYbPU4jDg8OFtls1U6neCNFNtvhwUFd95Nae/369Uc/SGVl5V0wJjL4T2dba+vWtrbt27b9aPfuYDB44sSJycnJ69evw5hISHSArV+/HsYkJTAmBgBjogeSn/ZtW7dKftq/8IUvlDsciX7wzGlM+np6GzweycKyktLQcEi+ZDQSqaqoLCspLSspXbe2fjQS0W/HmKzBt2/b1r5r14t9fcFgcGxsbHJyEsYkM3jDrl+/fssHKSkpgTHJP2BMONRR4d17cR9G/ojYqM7/Aw88QD8xO7Zv//GePUeOHHnrrbeuXbsmHzGXs5/yIpttf38/Y+zw4GC5w+F2u2m5y+UqdzjopWg02uz30y8gr58DFBvtpZdeStRo8nUL6mpgKvgB3NjY2NrSsn3bto729gMHDgwNDVnLmFQ7nZIoEg5dRortdvE1hC5EkoU5MybyA54aCsZEAv/pbG1paW1p2drWtrurKxgMHj9+HMZEkUQtwO/PM54xB8ZEW9BTuo1RxiTJY6hE0G+JmuWKG5f/wOj3k/Obn/Zvfau1paWttZU6HkNDQ+fOnbt27drly5fdjzzCn7NJVjenMVm3tr6spHQiFhMvLCspDQ4E5UuCA8GyklLGWDwe72zvqKqo1G/H2AcbvOW55+gBVG9Pz8DAwOnTpycnJxcWFsT1MzMmo5EIOSBJafb7Nf00JiLJoUWXDhiTlDR4PJ3tHZKFzX7/hsbGbDarEzAmnP39/fTLQn6k3OGg5UkeEee+83///fe3PPdcW2vrtq1bu59/fmhoaGRkxCTGhInasNnvL7LZBEFIXl9vFBvtwIEDiRpNvm4h93CMRfIrL7k6WcWY0P1qojtPr9frdrt9Pl+x3c4XkjGhf/ntouHG5N5777116xafojvjs8PlcsnvoLoCAR5T0xUIcBnNmyLJBg8PDlKcDgXm0JVHXqiR+X+pZro7L0b800m3/V2BwMDAAIxJIlIaE5ppePEOipM0J9kyjIlWwJjcxihjkugxVBLoWilf3uz3S1ZX3Lj8tky/GzXJT3trS4viTzu/sps/jwnJgqqKSsmPSkpjwhfqGmYiafC21lY9jIkY8QefiMX0/oApoS9oIhaLx+N1NZrlFlFjTGiaYUJve2JFY7Jubb3cGFZVVK5bW69yC9p+p8mBMeHw3j5jjIZS0p16kkfERnX+W1taqPN/+PBhcxqTJL/yhjcajIklyA9jQv3/RK8W2+37+/uj0aj4pOC3vl6vt9zhIO1ouDH57Gc/OzMzw6fozvjsqHY6xXpIcaH4Upz8ckEX6ma/XxAEQRD29/eLK0vW5f8Nh8PNfn+x3S4Z+pQWMCbpktKYxONxfoDNzc3RdGZqbjJhTLQFxuQ2hhsT9sGrYRISGZNqpzOJCuEbN6Exoco+n08ybNWExmRzU9OGxsZmv1/S91MTY9Ls9+vd3zPWmDDGJEOTDIH2ITQcEruqLElpTD73uc+Jb5tu3ry5uLionzqxojGpq6mVHC10dqg/KbT9TpMDY8JRNCbJHxEb3vk3lTGhJxY0lIC6Mcnr5wAYE+uS98akKxDgmkCsZfmtryAI5Q4HRbQZbkycTqd4iu6Mzw5KbCS+ApAwEreSemNCbaUYyyZfV/6+xXZ7xpEmMCbpktKYvPvuu2NjY2NjY2fPnqU5HObn59XchMCYaAuMyW3MY0wODw7ShLvFdrs45oKEAg0Xl//S0I2s5PpoLWPCZD9+JjQmVRWVwYEgBVOI+36Ko1S4McnZuBXDjQmPMSkrKd3c1ETxOJT5RZ7MhcRTWUlpg8cTj8dprWa/v6ykVDx8g8JGFN+CBjpRr5sW8hgTcbMzxvp6eunvzU1NGXzMlMbkz//8zy9dujQ5OTk1NXXlypVr167Nzc0tLS1lnLIrOVY0JhROIs4BtKGxsa6mluRjaDjU4PHwb5O0l/hbk3+nTPUhlAEwJhzFUTnJHxEb3vk3iTHho2J55gUYE5Al+WFMkowr4WNJeOHTKfJrjniEjrHG5E//9E9/8Ytf8Cm6Mz47KLJDHNxBoTSZGRNBEIrtdknaKU5yY8IYE4++TBcYk3RJaUx+8Ytf0DTw4XA4EolcuHBhdnZ2YWEh5QM5GBNtgTG5jeHGhD+GCofDdI0jwUwSxO12VzudtFzxVnV/f788ji7RMy7zGJPvfe97g4OD9GG9Xm+x3S6WPmYzJn09vTy0RNL3UzMqJzQcqqupzazHrhIzGBPq61KXNR6PU6e3r6c3Ho/H4/ENjY00CqOzvaOuppZ6uZubmqgxqW9MCzmSyALxW1BHmrZAm+WVxWtRZ5tqZjZoKKUxkdw2vfvuu5OTk/p1ra1oTOhQ4cIrHo/TgUFf02gkwr+a4ECwqqJS/q1JjgT1h1AGwJhw6Da96IOZX2FMUqLYCBiVA7IkP4wJS3Au0H0v7+fTs0AKJ5GEV9Mdo+HG5O6Pfaxn714+RXfGZwed/vzj0AenyyxP2qLemDDGwuEwCRev15vkYaripijpSbofgYAxSZeUxqRn797enp4X+/oOHjx46NChSCRy9erVubk5GBMGY2IIBhoT+WOoZr+fW/bDg4P0E8Ivmoqjctxut/zJVaJnXKYyJnySxWqnU5L81WzGhHK+igvP/6oyjwnvH+qEqYwJH6EjTm7CA0Yo9kSyUD7lEEtqTHhlvgVFY0Kd82w60imNye/8zu/cfffdd99998c//vF77rmnsrLyU5/61L333ltTU7Nx48bM3jQJFjUmjLEGj4ekYWd7R4PHQ18cfS8Ui8TnlpJ/a5IjQf0hlAEwJhzF4aLJn+4a3vk3rTGhPIumyvwKY2It8saY0DXE6/WSHwmHwz6fz+v1SrIjkRlhSre+dPdorDEpLy8XT9GdjTFhjLlcLrJIPOer+AOmZUyIrkCg3OEottvFd9cwJqYipTHZsX37zh072nft2tPdvW/fvpMnT05NTc3OzqYMYYYx0RYYk9sYHmPC8fl81U4nn27w8OCg5IZV0ZiIlUqSjSsuNM+oHAmmMibiJ95M1Amn/6o0JpL/ao5pjQn/m3d6Je6JgncyNiZyUSJZazQSoQEgkq9JJSmNSRL0uJRbzpjwr4PiRyiHa3AgSKYjNByiLD99Pb0TsRivLPnW5EeCykMoA2BMOIkSbJk5XMK0xkQQBIq9P3wnuLIrEDBqdmEYEyuSN8aEfXA+F5rSUX4WUMqkrkBAPh0kLZHf+mpLcmPicDjEU3Rndnbwu3r6IxqNVjudNCpfcXA9k10u+LB9xQahGc35f1MaExoQlNZH4MCYpEtKY9LW2rq1rW37tm0/2r37xb6+EydOKLZkoi3DmGgFjMltzGNMxEuKRDn2ksSY0CyPajae8h21JZ+MSbPfLx6Gwxjb3NTEB+kkNyZ8ZMG6tfWFMyonuTERBwjIVxcjz2OSgTEhOts7eERDWqQ0Jr/3e79XJ2PNmjUwJkRoOMRPlqqKSoolof/S9yg+kOSjb+hbSxJjwtHWmPz+7//+/fff/8UvfvHLX/qS2+3+67/+640bNz7++ONPPvnkFhOwfv16A42J4iNiPoEFjEmip9+CIPABBTTQSTzxp2TCOJ2AMbEu+WRMLEFKYyKeojtLY8IYK3c4KJUhXUvFCQ0ziDGRryhfV/JfyoHCw9LTBcYkXVIaE2rJrW1tu7u6ent6ErVkoi3DmGgFjMltzGNMSLSzOwPFxfM40jxh5JLFq1Aoo5qNKy7MgTH5yhe9f/83P/z7v332O99oe3JT1z/5ftLxw4Hntw32dL7eGxju6woplse9veYxJnInQj156rPJ+2m0ZDQS4aMM5HMSa46FjAnFFNBonYlYLFEzElUVleKsKGqMCQUBkauKx+P8jcSBQupJaUwULx36XcotZ0wotIT+JgPCzwU6hKoqKkkmTsRilLqV3Ulfwr81yXea1iGULilDh0yFrjdDiWZnY0qPiMnvG975N4MxMTOKjWYSYyI+qOQzAHIknTr+cJ4vcblcGff6zAyMSY5JdMBL1EA2xmR/fz9/6kl3/vyWvtzh4L+V6o1JNBpt9vvpOWs4HHa5XOKxTkmMyf7+/nKHo9rpTDTPTkpyZkyKPpgeWH6yy4OSzEmiFpAYE2pJGBMJMCYGYKAxkTyGOjw4SE+f3G43Dy2JRqNknelKKknyykN8U26cya4y4hvcRBF9GcMb7XMf8yr+cmdQjJ0rx+QYYkzEHdQy0UQ2PHeJYh4Txhif6YYHC4hriqGkuWV35t+RvwXfrHj71PGmMR2Ug0YxKkEN2RiT2traFRGazDdsOWPS19PLZxEWiw92J1SEglDoO6Jvmd3JHCT+1sTfKUvnEEoXGBOrQC0AY5IWio1mBmNCCS+b/X56PrS/vz9Rt1AycIAGdIifSWiY4YKms9VkU9kDY5JjEh3wGhoTyjbC/ytOO1LtdJILIJOi8r5dEAS3280D2dxut9iASE4N8XaqnU46+9LafzG5NCbyi4M4H2IS168VmlwZErUAjIkaYEwMwChjkt/AmOSY3BuTAiEbY1JTU7OwsLCwsLC4uLi4uLi8vJy9N7GcMbEcMCZWgVoAxiQtFBvNDMaEOjlqOmySoJJiu52ejfNXFYcqZ7NXWm0tS2BMckyiA15DY5JPGGtMxDIoB6etJm+RqAVgTNQAY2IAMCZ6AGOSY2BMdCIbY/KZz3xmcnJycnJyamrqypUrMzMzc3NzS0tLKX/tkgBjojcwJlaBWgDGJC0UG80MxoRyKPBJrDk86lY8YKHYbqegEnrkLrYtXq9XnpaYQvd5KAo92KcBZXwEmfhxPW2WJivkhX0wEw0Nl5ZvXD9gTHJMogMexkQRA42J+DyNRqM80xad49ykCIJAMfvlDgcfuMSvMDT0qdnvpxOc12F3ZjrjZ738ypAZiVoAxkQNMCYGAGOiBzAmOQbGRCeyMSbV1dWnT58eGxs7c+bM+++/PzU1JQjCwsLC8vJyxvsDY6I3MCZWgVoAxiQtFBvNDMaEMRYOh0lkeL1eHmzCTUQ0Gi13OEiauN1uCirx+XzkR7j7KHc4FJ8/8212BQK8E0W58/nUJPJn1JInyTQFrETNSHZYP2BMckyiAx7GRBGj8piIJxilCnTa0iAjOt9pucvl4skiaUyNuCa7cy6TtOVpEJr9/nKHg5/1lBcGMSaGA2NiADAmegBjkmNgTHQiG2Nyzz33DAwMBIPBV1999dixY++88865c+dmZ2cl30VawJjoDYyJVaAWgDFJC8VGM4kxIagzwxM6iDtC9PiX3UmESRM2k++gngw9+5XLC/FGeHyKZJspjQltnIfA8OySGqZNSQ6MSY5JdMDDmChi2lE5FD4mOX/F0SiKG+EnuDgSjS+EMTEcGBMDgDHRAxiTHANjohPZGJPi4uL6+vr6+vqH1q175JFHvva1rzU2Nn7/+99//PHHM85mAmOiN/Td/fZv/7bD4SgvL//IRz7y8Y9/vKKi4tOf/nRNTU1tbW2dCaisrCzwKx6DMckI8xsTwuVy0UNgcR9GMmMIjYUhP0IdGJ/PJ54ZhCPeiKS7xbeZ0phQTXGRqxZdgTHJMTAmaVFnYmNyeHBQcv6Sk01iTPhLimc9jInh5PJ6hZ7SbVI2Om6zMoA32v2f9v71l364/ss//Nv65775le2N7vbH1j//va/9pOmbPZu9vYnKN9Z1wpikBYyJTmRjTJIAY2JaxLd9kj7JzZs3l5aWjN5BxnDFY4zBmGSEVYyJosig8Hj6m/IRiGcPpP6MYjIRlTEm8rk2xP0intwkycZ1BcYkx8CYpIXJjYni+avGmIhjTBKtmBkwJtkAY2IAMCZ6IPlpb21pSfTTrki6PT18RzAmOgFjUmh3gTAmVsFYYyKe8lM+qN60mNaYRKPRZr+fp2N0uVwULcIlCGU54bKD2l/sPih9o9xoMKWhPfyNeHeo2umkdCTRaJRyRrI7cx7TNiltJM9NG41G5QlQdMXkxsTn81EaGkqQKZn1Vg/EA6P0eDsYk7Qw3JjQwiRjbXgeIkEQ6NKhxpjQgU0HGD/rJVeGdD8CAWOSDTAmBgBjogdWNyYTsViDx1NWUlpWUlpXU6t3DvzsgTHRiWyMifwl3uwwJqYFxsQqGGtMOOKhIhoiCAKPp9AQ0xoTQRDcbjdNSFFks/EEqzRpBS30+Xzi+hI/cnhwUBxyIkbSo+bTYUgyFFQ7nbSw2e/n3ymN/Sm22/f399NcOTw4nxuTHNgBZm5jQqOoeJe12e/PwCJVO51ptaR43IQe0grGJC1yaUzEhS4LXGGTeJXnMWGiuXL4WolqSl5SvGKIrwzpfoTkLQBjogYYEwPIe2PCT3vJpUFXrG5M1q2t39DYOBGLMcZCw6G+nl7GWDwer6upTbJWygr6YRVj0uz3l5WUhoZDGazb19Ob8boZo5MxWV5eXrlDWvYExkRvCtyY8C4rDXkQy2KXyyV3x12BgKSb2hUIKOaS0Jw8MCbkCBRf0iTqW45pjUkizB+2kzNMa0xIMGU/W1C633V+GxPqkEs+l0QWJFkoniVXPCSNX9s1b7GcGZO8AcYkG2BMDMByxiTdR0+J5snTFasbk7KS0uBAULIwNBwqKylNslbKCvphfmMyGolUVVRuaGxUbNuUxONxCvnJYN1s0MmY3Lp1a2FhYXFxcXFxcWlpSb03gTHRmwI3Jjy2ORwO0z03FyLVTqe8ey9fSA/qFQdHaIsJjcnhwUGXyyXpqNCzChozsr+/n8+hS88nabZL3r2pdjqj0ShN6yDpAmkCjIl1Ma0xKXc4aKJlOeKoHB43RGcELeczPYsP+Gg0KjlrFLcjNyZUjU4ll8vFw5TIPqQbLGyUMaHBYvyzi5fLrwaJHoX6fD66CJPPor95Y/L0PRoCY5IuMCbZAGNiAJYzJumKDxiTDGjweOpqasXhDBOxGPXYqTDG+np662pqy0pKqyoqQ8MheYWyktLRSIRWH41E+FpUYXNTkya7SljCmFB7ZmY9NjQ2bm5qyhtjcunSpcnJyampqampqWvXrs3NzS0sLKT8FWQwJvoDYyK+R49GozxTJvXzJa9KuvR0+15st4sHUOiECY1JOBzmQd37+/vFsypztecDAAAgAElEQVQ0+/3Uf+Nx3bwCJTTl3Zv/n713j46jOBO+NTr8ATkkPpbZ7Ps6Cd6PUcKyAQzJaHfZBPNlkzEkwTiX3cku+24cIGQWSOIFBxAY42S5RCaWRndbEnhkg2Vbvog1Hq9XNzugtSQzh7GEbclCY8kotoQltWTdRjO69PfH86neom/T3TPd1T16fqcOx4y6e555prq76jfVVaCocIwJYNozL9bHssZEQUbAzC8wcwSZmwbqdnlZGcdx5WVlpOsunkWCnDUKx+GlJqrged7r9YLHATujYwgMQ2NCLBJ9vZW8Jqi5UJD80AdM+pmFxkQraEwSAY0JA8w3JuVlZeQnJrjNqNfwgp+eNGl4+sKanZ2dLA0vid2NyejoKIyG+Nd/+RdiPQRDSMCSwD/uvH2leAP6ERL4E1gV2IscNilY35gQdFgPyDAMM0kNY/I///M/J0+ebGlpOXXq1Llz5/r7+0dHR5VPCgCNidGgMRE8le3xeGBUI4w3oZ/B8Xq9cC+jX/F4PHB/SW5gYixoTPiFh5LI6Hf+03deyYkG6WfjyfQcaEwQAbYzJtBeFUwMITkxJ2wjNiYqjwM7wmZkdBs9L6y+YUqsjAkhkTEmAMdxcDUm7XzoKcBspkkMlUdjoh00JomAxoQBJhsTEOpEfxAvrl7Di5tfKjU8+Qf8okU0PJmRXp+Gl8TuxgRoeq/pgfvX3LTiL2AeE4EQGR0d3ZKTA8NM4PW4xgT6/M8/99zo6GgS4+RT2piMjo7CKB4d+yaOQcbkyJEjR44cOXr0aG1tbWtra09Pz+DgoJphJmhMjAaNicCYkFkw4U/0AHi4Q9GdGZgGD7ouuufDU4kFjQn0Q8rLyujunKB/SMbs0Ova0gVWckFjggiwrDGReypHPMUPXBbkFiiRMyZxjwM7wmaCU4lPIWMCn1fyN1HBiwD5AZX4LDo55OfSZIHGRCtoTBIBjQkDTDYm9PJ4gFYNL/eDVdzjSK4unriGlyQ1jAkAk5V+fPGiQIg8cP8aGIFCXo9rTHie/7C9/Z67V915+8rk9vxT2Jg8/9xzv3z8cX37Jo5BxqS8rKyivHzHG2+8uWtXIBA4e/ZsX19fJBKZnZ1VjgeNidGgMVEwJvzCuHeemvOV3Dtos5/lchk9/6sFjQmdPTljAr9YpFMrsNJ3ZAIaE0SAZY0JPYqBBpqXahq3ysYk7nFgR/K6IIyUMSYE+E1UMEhE8kVYt4hY2nRqmirxxgmCxkQraEwSAY0JA0w2JuIroFYNL2dM4h6HvrskUcNLkkrGhF9wH7QQIWNGeMqGiI2J3BM920u3kd2Tgt2NCWgpKPTzSjD/C0lUyhiTosLC4qKibaWlr1dUvP32221tbRcvXkRjYgXQmAjuUPDojeA+Eg6Hs1wusroq7AJzvtLF0PlfLWhMyEyu4XAYnnLlpcaYwKpDMBiHXxiZAh1C6OHwn149N4k/BaMxsS+WNSYcx8HzemT0dHlZWdwB1GT3dNEsG2Kron4eE7fbDWcNhMGnojHhF34iFXwuyRf5hZV3BQeU21g3aEy0gsYkEdCYMMBkY0JcL0GrhpczJnGPIznGRHz8pGB3Y7IlJweGh3x88eLzzz0Hk2jAMzVkFhLovcOzOWBD6A1GR0cfuH8NPIADByFjTPiFeWRhy6Rgd2MiB8wmIyjwkJQ5GGRM8nJz83JzCwsKtpWWQnelt7dXTYccjYnRoDGh2+gcx8E0rvS9JtPpdLvd6QvricINRTCJAHT4QR8YhEWMieCODDOYgDqB1+mJBvZXV2e5XB6Ph9gl+gkdeIVMmgvOBR50Sla0aEzsi2WNCf/pRWpg/BR5dg8m2ksXTdJH9iUNV+jYw0kh2Eb5OOQI9Fx+pKGbrneKU+sbE8HnknyRp6wufUC4RKMxYQgak0RAY8IAk40JNIzIvUSHhqd/ehKMK1E5j4ngF60ENbwkKWBMyAQlD9y/hox6ADkCz9TAOJGbVvwF9OrFG3zY3g7ToNx5+0rYmOd58kpyu/2pakySuK8+DDImpKUF50UoFFLZIUdjYjRoTEiTen91dabTmeVycRxHFnbhFzo2xIbAo6bZ2dmCx3CgB5Xc8GgsYkw0IejPkN9+TQONiX2xsjFJSaxmTMjInXA47Ha74aFIyRd5nofHlHieDwaDWS4XXK7THQ5o8IfDYTKld7JAY6IVNCaJgMaEASYbE/7TvyaR8bfqNTxP/fREnjAHlI9DH5DEkLiGl8TuxsR22MuY0Ms2m7avPowzJnSTF42JdUBjQkqWy0WmFYcl3shmMDsp/DvL5YJbkuDnULjjiMczJgs7GhMYewIphRUr6LWHTACNiX1BY2IyVjAm9A+ZMEJN0MKXfJFf8N2CYWuk6wEbJ/epSTQmWkFjkghoTBhgvjFZDKAxMRkbGRN7gcZksbVpVq5cuZiNiY2wozGBCRfJUwNJXJ9OJWhM7AsaE5NhbkzsBRoTraAxSQQ0JgxAY2IEaExMBo2JQSxyY7JixYq0tLS1a9eq38XuwBd09913ozGxOHY0JsxBY2Jf0JiYDBoTTaAx0Qoak0RAY8IANCZGgMbEZNCYGMQiNyZr166FgEdGRtTvZV/8fj983n/6yU/QmFgcNCY6QGNiX9CYmAwaE02gMdEKGpNEQGPCADQmRoDGxGTQmBjEIjcmxCCsX79e/V72BcbUpKWlvfzSS2hMLA4aEx2gMbEvaExMBo2JJtCYaAWNSSKgMWEAGhMjQGNiMmhMDGKRGxOekgh+v1/TjrZj3bp18EnhkRz6C2poaEBjYjXQmOgAjYl9QWNiMmhMNIHGRCtoTBIBjQkD0JgYARoTk0FjYhBoTEgG0tLSfD6fpn3twsjICNElS5cuhQEmAmPS29uLxsRSoDHRARoT+4LGxGTQmGgCjYlW0JgkAhoTBqg3JuvWrduMqIN0P0w2Jov2OxIkXL0xYR241SGJXbTGhKeezYEP5ff7e3p6tB7EmoRCoc2bN5NxNNdee+1TTz0F307u1q2FBQXbSksPHjzY2Nh48eJFCxqTRXvF27xwKukwJpi0RIwJwhxDjQkiYLMWY4JoNSaIuIJtRmOiAjQmDFBvTBAdmGxMEK3GBFHJYjYmPM/v2LFjyZIlLL8A41m+fDmtS/Jyc4sKC8vLyv7zP//zvffe6+vrm56enp2d1ZG9pINXPIIOY4KgMbE1aEzMBI2JJtCYaAWNiT7QmDAAjYmhoDExGTQmBrHIjQnP8+Fw+MEHH/zc5z7H8mswhqVLl0IfktYlvry87du2Vfr9dXV1wWDwypUrsVgsbkvFHPCKR0BjogN9xoQMVLl5+XfE5Vt333fvalXccccdaWlpWS5X3C3//lvfuuaaaz7/Z3+m5rA33njjNddc8/ff+lbcLbNcrrS0tJtvvlnNYZ1OZ1pa2l133RV3y7vvvvuaa65xOp1qDrt06dJrr71WTbTidG18/nkjjInf76eHI23atOmZZ57xer2rV6+GarM4B2fJ3foFxsTj8Xi93vXr12/cuHHTpk0vvPDChg0bnnjiiQcffPDHP/rRd7/73XvvjXN+3HHHHXfccYeaykPzN3e4xSfjyi+71R/h5ptvVlO9VQLLzKkxJnSSX3zxRcjYI4888vnPfz4tLW3FihVsvm/TEVewzWhMVIDGhAFakx6NRsfGxjo6Ok6ePFm1e3dFeXm+z0c3tbEICpzw9ASKSTcmNPPz8zMzM8PDwz09PQ0NDf4dO0pLSnx5eXm5uUw+/k+/95r4s/z6Z68Z+qb5Pp+yMZGr1cXFxal9kU0ii82YzM/PT05ODg0Nvf766z/72c9+9MMffu9737vvvvvuXb1asiW48ssSLbm/uUNDS06S5cuXJ3gEmn/6yU/ocSX0JasgP//1ioqq3bvffffd9vb2uFcthszMzExNTfX09IRCoQMHDvh37CjIz/fl5SXxkrLpmT9IVjwmF1Vxge/Lv2NHQ0ODms4/z/Nzc3PiW7lxt4kH/+mfbvurr/5282bmuRInTaUxIUjWhJc25ufl5sYtr7z88rXXXpuWlrZ06dJXXn5ZeeOsrCy4YD700EPKWz7++OOw5a233ho3gKVLl6alpV177bUvbNyovPGGp56Cwy5fvjzuRwO3kpaWtuGpp5S3/MHCqu2r7r5bd7rgmUEyy1LixoSGtKNCoVBeXh62CmgkjYngPh6NRvv7+zs7OwOBQNXu3cVFRXB5Uf6i1dRJQfn1QxJX5nXff03l7lDD1VRvrSXf56soLw8EAmr6+XNzc5CxkydP3nbbbab1hK0JGhM1oDFhgD5j0tnZKWhmYVEovrw8uVu7JEkxJr29vQ0NDZV+/7bSUjAmTMq670sZk4f+YOib5vt8xUVFVbt3BwKBzs5Olcaks7MTjYl6Fpsx4Xk+FotNTEz09PS0tbUFAoFKv79s+/bCgoJ8n098ihlR8+9dvTotLe3e1asNvVgV5OeXFBeXl5VVV1cfPXr0ww8/vHjx4uTkpEUGmIgBY9Lb2wvGpNLvLywoSO5F78Vnt0pWPEOvY5q+tcKCgkq/X6sxMedWvvG5527O/PLNmV/+f1fdwzxX4qQlxZi8vKkw3+eDS4FCufXWW0lTftWqVQpbPrEgQcBuvPrKK3JbvvrKKyBBgIcfekjhsPfeey/Z0ul0KkdLJEhaWtq9996rsOUPfvADsuXy5csVtnz1lVdAggBPPP64jnTBjyJl27cfOnSosbHROGNy+vRpNCYC4hqT2dlZ2pjs3bOntKSE3Cgly6pVq1TWSUFZL2NMVO6+fPlyNdVba8n3+QoLCl6vqAgEAs3NzWqMSSwW6+/vb25uRmOCxkQNaEwYoDXpsVhsfHy8q6urtbV13759lX5/aUlJUWEhFrlSXFRUUlz8ekXF22+/feLEiYsXL3IcNzs7a5wxmZ2d5Tju4sWLJ06c2P3WW69XVJQUFxcXFTH5+D+7X+J+9uQjuYa+aWlJSdn27fv27Tt27FhXV9fAwEAsFlNTq7dt25baF9kksgiNyezsbCQS6e/v/+ijj06cOLFv796dlZXbSkuLi4oKCwoKCwoK8vNJWfd9iZr/7w9vpbfRVJ55+mnSCHjm6ad1H0ehwKeA69WunTsDgcAf//jHcDg8MDAwPT1tzQEm/ML3cvHixba2trfffnv3W29tKy0tKS5O4iXlPzbmS1Y8JhdVcSkpLt5WWrr7rbdOnDjR1tbGcVwkEolrTMS3coNuE9/427vAmNyc+eWfP/ww83QJkvb222+rTBogWRO2vlxWUV5eUV5eXlYmVx5/7LG0T/P4Y49Jbpnv8y1btoze8o6VK+UO++1vf5ve8rrrrsv3+SS33PTCC4IAPB6P3GE9Ho9g400vvCC55e9fffW6666jt1xz//1yh71j5Up6y2XLlslFK07Xhg0b4E8V5eU73njjzV27AoFAU1NTX1/fyMgIaVYlxZjMzs6OjIycPXu2qKgIWwU0aoxJLBa7cuVKd3d3Q0NDTU1Npd//ekWF3NmxYcMGlXVSXH7jLRB/0Q8/kKtm3zX336+meusoFeXlMEKzoaEBnmmdmJiIa0yuXLkSDAZXrlyZhsYkLS0NjYkiaEwYoMOYTExMdHd3B4PBmpqaqt27Fa6DWODSWVFeLndrlyRxYzIyMtLX19fU1FRdXf3mrl1xW3LGlYcfyBV/lt94CwxN+OsVFZV+f01NTUNDQ3d3N0zBoKZWl5WVpfZFNoksQmMCJ9fExMTw8PD58+ffe++9//7v/96/f/+eqqpdO3dW+v2Vfr9/xw4oj6zNE7/7s48VkQ20li996UukEfClL31J93HkCsS/a+fOvXv2HD58uLa2NhQKdXV1cRxn5QEm/IIx6evrO3v2bCAQqK6u3vHGG8m96P3+tyWSFY/JRVV8xYMOZHV1dVNT09mzZ0dGRtQYE3Nu5d5f/ILoEigvv/SSpZIWCARUJg2QrAmFW3dW7d6tUF6vqPjMZz4jUACf+cxnoGclKPfdd1+aiKeefFK85QsiCZKWlnbLLbdIxrDixhvFARTk54u3LMjPF0e74sYbJQ97yy23iGP4/auvird86sknxVved999KtN1ww03kHTt27v3wIEDjY2N77///uXLl69evUrmpU7cmMBV5erVq+fPn9++fTu8O7YKAJXGZGhoqLe3t6mp6dixY/v27du7Z4/ceXHDDTeoqZOS5flfbRN/0T//Yfzdf//qqyqrt76yd8+empqapqam9vb2oaGhyclJhWvL/Pw8ZKy9vR0m7kFjkobGRBE0JgzQmvSZmZlIJHLp0qWurq6mpqaGhoZAIHAEUSQQCNTW1ra2tp45c2ZwcHB8fFz5hE+wpwc/Hg4ODp45c+bEiRO1tbUMv6N/+4di8Wf53W92GPqmgUDg2LFjTU1NH3zwwaVLl0ZGRpS74qRWv/nmm6l9kU0ii9CY8Dw/Pz8fjUYnJib+9Kc/tbW1tbS0wPlVU1Nz8ODBAxS/+FGh+N03/Xv5AV2If+/1eDz6DqXAwYMHa2pqAoHAu+++e+rUqXA4fPny5YmJiWg0atkBJvzCQ+CDg4M9PT2tra0nTpw4evRoci96FcX7JCteEt8iEQKBwNGjR0+cOHHmzJmenp7x8XHl5xB5np+fnxffypN+p9i1a9fKW28TGJNv3XNPct9FHyRpra2tKpMGSNaE6rf++6Qi3/ve98SyIC0t7e677xZsSR4OFXD99dfX1tYKNs7MzJTceP369YItH3nkEckt77zzTnG0d955p+TGjzzyiGDLjRs3Sm6ZmZkp2LK2tvb666+X3Li4uFhlujweD2zQ0tJy6tSpc+fOXbhwYXR0lH6iKinGZH5+fmpqqr+/v6qqCt56cc78KgZWo1cwJnNzc7Ozs+Pj40NDQ11dXe3t7a2trc3NzZLnhfjWJlcnJXlt0x7xF/3Lf94ed0fJGi6u3rppbm4OBoNdXV19fX1wbVE2JpCxvr6+v/7rv05bTDO/iiGrVqExUQCNCQO0Jh0eUBwaGurr62tvbw8Gg3LXQYTQ3Nwsd2uXJMGeHtzpR0dHL1y4EAqFTp06xfA7+uU/bxd/ltc27TH0TZubm1tbW9vb27u6uoaGhsbHx5VXRSW1urq6Gi6yPp/vOKKIwtjRFDYm/ELjZmpqamho6PLlyx999FFHR0dbW9vp06dDFOv/pVz87r7/OBDSTiAQkOw87N27V8fRFDh9+nRbW1tHR8fFixehaQI/GFpZl/ALkw6Mjo729/efO3cuFAq1tLQk96K3d9d/SVa8JL5FIjQ3N7e0tIRCoQsXLvT396s5lcD9GX0rf+D+NQJdAuWZp59O+ntphSTt3LlzKpMGSNaE//rPk52dnR0y7Ny5U/IUJr6AbHnq1Ckyt4KYb3/72/Rhn3jiCbktP/vZz9bX15Mta2pqFAJ47rnn6MM+99xzChvX1NTQ0X72s5+V2/KJJ56gDyt4eohm+fLlp06dUpmunTt3dnZ2nj9//qOPPurr6xsYGBBY3WQZk2g0ynHcoUOHFIJZtCgbk7m5uUgkcvXq1UuXLvX29nZ1dUmeHQpftKBOylH06tviL/rJf31deS+FGk5Xb910dnZ2dnZ2d3dfunRpaGgoEonEvbZAxoaGhu666y5jvjH7gcZEATQmDNCadOgtRCIR8MdXrlzpR1QwMDAwPDx89erVaDQa99KZeE8P5iq/evXq4ODgwMAAww/+9EOV4s9SkXfM6PcdGBgYGhqCgdaxWEy5y0dq9dGjR9ncGWzLIjQm/MIY2omJiatXr37yySeXL1/++OOPe3t7eyg2rNshfvdtrx0hG7z11lu333ZbusOR7nDcftttJSUlPTL8zd/8jWTyb7nlFrld9HHx4sWPP/748uXLcLGanp6Oe+5YBBhmMjk5OTw8bMRF74+1IcmKR2/T0tJyz6pV8IX+P3/xF7/65S+TG4MyAwMDg4ODV69enZycnJmZUfMUldG38qKCQkldAuW9d99N+jtqBZI2PDysPmm8jDE59V7nmAx9fX30I3ViPve5z/X19cHGj4km7xBQVVUFWzY1NSlv+c1vfpPEANNJKgRw5swZ2PLMmTPKa6jfdttt5LDf//73lWNoamqCLclIDTkee+wxrekaHx+fmpqanp6enZ2lv7ukGBN+YXaJ2tpa5cgXJwrGBG4Zs7OzMHp3cnJyfHxc8tRQ+KLpOqlAZVGD+It+9udvKuyiXMPp6p0gExMTkUgkGo2q/NUBfrq7++67jfnG7AcaEwXQmDBAR9LhBz1onk5MTCTr4pLayN3aJUm8pwejIqenpycmJuTuVebw7M/fFH+WyqIGo993fHx8cnIS1L7yABO6VtfV1bG5M9iWxWlMADjLYrFYNBqNRCJTnyb70bfE776r5Dj89fLly+kOx8svv3z58uXLly/vfuut3W+9NSXFa6+9ppD/jRs3Su6lG2jhwVljC1cCgPSMxWJTU1NG3JVa3+uUrHj0Nl+7884f/fCH7e3tY2Njhw8fLiwsTHoYykxMTIDkmpubU/PdGXorP9/Z+fU77lQwJvd/7/vJfUd9TExMTE1NqU8aL2NMQq0XojL88pe/hLN1yZIlX/nKV8jJS8/tumbNmmg0eurUKfLKTTfdRJ/pNy5MQbJkyZJPPvkkGo3efvvt5E9//ud/Trak/71169ZoNLp161byCjxSQQJYsmQJ/HvVqlUQLVm1ZMmSJXSE9I4vvPBCNBrdv38/eYUEQ/Ylr3/yySeffPIJeeXGT8+lQn/Muro6hXSRI6Slpa1ZsyYWi8ViMXKlor+7ZBmT+fl5cpGH63w0Gp2amhoYGPjoo49qa2urq6tLS0oK8vMFC1fffffdt371q+oXuv71zyQWVvvp916Lu6Pkx9z0zB+0rrTtdDpXr16tY4luBWMC2ZuZmYktIDgvJKfgoSF1UoG3tv1RnIHnHt2tsAup4XJA9U4QQf1UWd9AM9HpgnnTzpw5c/jw4bfefLOosNCXl0fy//JLL1177bVgr1SWTc9IzEm/NmuLEXsJyvLly5cuXfrySy9pqmBoTCRBY8IA3UmHW9QcohrBTV2BZPX0rPAFPf+LKvFnqSp7z4S3Vp9wAsdxjQs0NDTU19cfOXLkwIEDxcXFry7ME7Zu3TpGz8FYkVAoJE7jIjEmNPMinvdK13z4a11dXbrDMTw8LN6R5sKFC3Q/QZIPPvhA+SBaMSI/pjFvzEWv7f1eyYpHb5PucOzbt8+Id1ePjq8PvvSkR/J/HnwQzIjrzq/RouQ7f/9t8u/C/IKkv68OtCZNsiZ8GLwouXFPT8/atWt9Ph9cKsk1kFwhjx8/Do/u19TUrF+/fv369TU1NSMjI8ePH6dPcziU3+9fu3YtbLNu3Tq/39/T08MvXHKBzZs3j4yMwNHuueeetra2tWvXbt68+fjx45IBhEIhn893zz33+P3+UChERys4LES7fv36lStXwucihxVHC4eFbfx+Px2toD8D0a5bt+6ee+7RlC65LyhZxkQSWHW4p6enoaHhwIED20pLCwsK6FWrH19YFvqhhx5SudD1r2WWyI27o+THfPHZrZqW2f7B2rUQ8Iannkpwie7e3t4pdUt0h0IheNOVK1euX7+erhI//vGPVy4sqOTz+ZSPo/Uu7/P5SHVat24d/b7r1q0jWlCyYWM+8/Pz0Wj06tWrHR0dgUCgavfu4qIiehl4svz2D9auVfmVvfistGgzYi+63Lt6NYS66u67NdWxfJ+vorwcjYkANCYMMDPpiErM7OkZjWS/cU95E/w1HA673W4Yx57pdGZnZ7ONVsDc3NzY2Fh/f//JkyfJXBLQcEQUWITGRIxyzec4bllGhtvtDofDCgeBTK5YsWLdunVrF9q1aWlpTqdz7dq1IFNWrlxpygda1KipeG63O9PprK+rYxWkdTh37tzj//ZYpd9/7tw5nudpY9La0nL16tW62rpXXnp57f1r/vSnP7EOVjOajIkAsQKQQ+wgFBCrjcQD0HRYTdGq789oipZgqDGZnZ3lOO7ixYsnTpx4++23X6+ogAXmyarVX/jCFyDg66677rUtqhYgf/IRCffxs/v/EHdHyY/5Hxvz1a+x/dqWLWRl6C984QsJLtF98eJFlQtO1dTUgBmE/xVXCWL9lI+jw5iQKidZacFL+v3+uB/BHGKxGCwDD0sOlW3fXlpSAsl/9Oc/J8Ffd911v/vtb9V8Zf+xMV+y2hixFynPPvssnepf/+pXKncsLioqLSmp9Pv37dvX2to6MDAQd+kMHo1JskFj8v+DxsSCLB5jkuVyeTwe6DTW19WVl5UxDVYIMSbNzc1oTNSDxoSPV/N5ng8Gg5lOZ7rD4fV6OY4TH6Gnp8fn88GvsrxM5wF+yLXID2IpjJqKx3Gcx+NJdzjcbncwGGQVqgURGBPW4SQKGpMEo1Xfn7GmMRkZGenr62tqagoEAm/u2kWvZb7m/vvpT3fHypVq1rr+jbdAHO3DD+TG3VHyY/7+tyXql9m+Y2E0B7Dm/vsTWaK7r69PpTERoLuLm8hdXlOlZQXMmNbd3d3Q0FBTU1Pp98My8Pk+H1FdwFe+8hU139rvf1siWW2M2IuUL37xi3Soy5Yty/f5VNYxWFC8pqYmGAxeuXJlYmICjQmPxoQJaEwsyOIxJukOx/7qarYRKjA3NzcxMXHlypVgMNjQ0KCm4YjwaEx4nldhTIDysrJMp3NZRkbcPra+zgOSFNRXvPq6uiyXK93hsJr/ZQgaEwIaE97mxmRubm58fHxwcPDMmTOtra21tbVHjx6F9aoLCwvTRDz66KNxF7r+3W8kpgn/t38ojruj5MesKN6ncoFtyZlECgsLVe5+RLRE9+DgYFTdEt0CdHdxU96YwOy5ly5d+uCDD5qamo4dOwZrwEuuPKWmslUU75OsNkbsBTz66KPiUB944AGVFSwQCDQ0NDQ1NXV1dcFiDnGVnO7qZCPQmDAAjb4ma28AACAASURBVIkFWTzGxOLj2Ofn5ycnJ4eGhtrb28nCBGhM4oLGhFdtTAA4EZQPiMaEIVr7YNnZ2ekOh/IjV4sHNCYENCa8zY3J/Pz81NTU6OjohQsXzp07d+rUqZaWFlivOjMzU9wzvP766w8ePKi80PVrm/aIo/3lP2+Pu0K25Mfcu+u/1KyuXVtbe/3114sDzszMVLM7IFiie3R0VOUS3QJ0d3FT3pjAAjpDQ0NdXV3t7e2tra3Nzc3FxcXiL05lZdu7678kq40Re508efLgwYOS1SwtLa24uFhlHQsGg+3t7X19fePj41FqHXE5dFcnG4HGhAFoTCzI4jEmFh/HDtNujY+P9/X1dXV1wfUXjUlc0JjwGo3J/urqdIdD+YBoTBiiow+W7nBY1gWbDBoTAhoT3ubGhOd5WGHq6tWrw8PDAwMDsJb5hg0bJLuFaWlpd911l/Iq1xV5x8TRPv1QZdzlsSU/5h9rQ2qW1r7vvvvkAt6wYYOaIwD0Et3RaDTuExOSqK8SAlLemMzPz8My8CMjI0NDQwMDA+fPnxc85KKpsv2xNiRZbYzYq7+//6677pIL9Ytf/OL58+fV1LErV64MDQ2Nj4/HYjE1a1/qrk42Ao0JA9CYWJDFY0wAK49jhyGRQ0NDly5dkrvuI5KgMVGo+eFweEtODljCYDDodrvdbrfyAdGYMERNxcvOzgZFEg6HvV7vsowMyelpFiFoTAhoTHj7G5O5ubnZ2dnp6empqanx8fGxsbEzZ84o3w1zcnIUlriuLGoQR/vsz9+Muza25Mdsfa8z7o5VVVXKATc1NalbnntsjFqiW/ea9OqrhICUNyb8wjLwkUhkcnJyfHz8scceS6Sytb7XKVltlL9ifXvl5OQoh/rYY4+prGDg41RWMN3VyUagMWEAGhMLstiMCWDNcewg+KPRaCQSUb70IwLQmCjUfBhdtSwjAxaK8ng8cXvXaEwYotKYwFS+6Q5HlstlwUFzrEBjQkBjwtvfmAD0stx0oiRZsmRJOByWW9+6quw9iVvVL6riLowt+THb3u9V3mt4eDjuovUrV65UsTD3/yXBZenVVwkBi8GYAFDfGhsbSY164IEH6PidTqeaytb2fq9ktVH+fnXsFQ6HSTUTnCArqfmGGxsbVVYw9XVMd3WyEWhMGIDGxIIsTmPCW3gcO1ysX6TYtGlTdnb2U0899fDDD3/+859PS0tbsWLFZoRCvD7fZjQmMjVfDZvRmLDDnD5YqoLGhKD+LEZjojVagslnq8/ngwXg/X5/T08P/en27Nnj9/vXrVu3YsUKhfh136r0VcX169fLBVxRUeHz+WDpeuVvPLno7uIuHmMCrFu3jl4dT5A3siSzwnen7+zQsRe0A8m3Kf6Kjx8/vnnz5nXr1qn/+CrRXZ1sBBoTBqAxsSCLx5jYdBw7DDy5evXq5cuXT548eeutt+JJpAY0JmhMbAoak0RYbMaEPGcKo43o9eDQmPApZ0xGRkbo/5X7dGSdeDFxb1VyNUq5KobDYbfbDXtlOp3Z2dnJCjjp6O7iKqdO4Uzk7WlMBOjIW9yzQzJpcfeSq2yJhKobM9+LFWhMGBA36aFQ6DiiC6KBtbKojIlNx7HPzc2NjY319/c3Nzffdtttpl25bA0aEzQmNgWNSSIsKmPCcVy6w7ElJ4fjOI7j9ldXozERoL4/YwtjIkBHb035VqVQo5SrYpbL5fF44Enn+ro6uXnirNC91B2DQuqUz0QejYnU2SGXtLjnVNzKZmY1s0KVNho0JgyIm/S4z2cicuiuyovHmNiXubm58fHxgYGB1tZWNCYqQWOCxsSmoDFJhEVlTOrr6tIdDrnBkmhMeDQmIuIOlJCrUcpVMd3hEDiCZAWcdHTHoJA65TORR2MidXbIJS3uORW3splZzaxQpY0GjQkD0JgYBxoTPnWNyfz8/OTk5NDQUHt7+x133JHI1714QGOCxsSmoDFJhEVlTDiOW5aR4Xa7JWcxR2PCozEREXeMiVyNUq6Kbrc70+mMOzecjoCTju4YlMeYKJyJPBoTqbNDLmlxz6m4lc3MamaFKm00aEwYoNKYrFy50sDHV1IOmAgajQmf0sYkEomMjIx0dXV9/etfN+3KZWvQmKAxsSloTBJhURkTnueDwSA8ber1egW/1qIx4dGYiIh7q5KrUXHlncfjSXc43G63wiPPVuhe6o5BOXUKZyKPxkTm7JBMWty94lY2M6uZFaq00aAxYYBKY4INdE2QpM1TqN8djYktmJmZiUQiQ0NDd911F54jakBjgsbEpqAxSYTFZkyA8rKyTKdzWUYG3X9AY8KjMRGh8lYlrlFqqiKZyHOxzWNCkDwTeTQmimeHIGkq91KobGZWMytUaaNBY8IANCZGAElbtWrVzAKzs7Pql6xHY2ILZmdnY7HY+Pj4N77xjbS0tCVLltyDKLJixQq4h6Ex0QEaE4agMUmExWlMABisTv4XjQmPxkSEplsVXaPUV8Xs7Ox0h0Py+RQrdC91x6A+dYIzkUdjouLsIEnTtJdkZTOzmlmhShvNPWhMzCdu0s38VlIGSNo3vvGN4QVGR0cnJycjkcjs7Gxcb4LGxC7AMsOrVq1KQ7SAxkQHaEwYgsYkERazMdlfXZ3ucJD/RWPCozERoelWRdcoTVUx3eGQnGZCR8BJR3cM6lMnOBN5NCYqzg6SNK3nlLiymVnNrFCljQaNCQPQmBgBJO3rX/96KBQKhUJtbW0dHR19fX2Dg4ORSCRutxCNib1Yv349GUaxatWqVatW3XXXXVlZWbfeeustt9ySmZnpTDZf+F833fBZYfnzjJuS/kYGgcZEB3Tn4c8///n/8+C/YDGt/PCBH9/5l6vEhXlgtiiLypiEw+EtOTkwlD0YDLrdbrfbTfZFY8KjMRGhfKtSqFHKVTE7Oxt6reFw2Ov1LsvIkFw4xgrdS90xKKRO+Uzk0ZhInR1ySYt7TsWtbGZWMytUaaNBY8IANCZGAEm7/fbbGxoaGhsbjx8/3tLScv78+b6+vsnJyVgsprw7GhP7Mjc3F41G+/v7Ozo6jhw5UrV7d1FhYV5uLjiCZJVf/+w1cVZ/+r3Xkvsuhpa83Fw0JpqgOw+fue46uheKBYtdSsobE5gBcVlGRrrDke5weDweuueAxoRHYyIi7lo5cjUqrjGBKTzTHY4sl0tu8lcrdC91x6C8Vo7CmcijMZE6O+SSpsaYKFc2M6uZFaq00aAxYQAaEyOApN18883+HTt2Vla+uWvXoUOHWlpaOjo6RkdHp6enlR/MQWNiX+bm5mKxWH9/f2dnZyAQ2LtnT2lJSb7Pl+/z+fLyklXWP/QHcVbXff+1JL6FoQUSUlRYWLZ9+6FDh06fPt3b24vGRBk0JlhSoKS8MVEGjQmPxkSE7ltVIlUxkYCTju4YErnLozFRf3Ykfk6ZWc2sUKWNBo0JA9CYGAEk7ctf/nJpScm20tLysrI9VVXvvvvuhx9+yHFcJBJBY8I6LqMAYzIwMNDV1XXs2LF9+/aVbd9eXFRUVFiYxPLkI7nirP7s/j8k910MLcVFRdtKS1+vqHj77bfb2touXrwIs/wopxeNCYDGBItNCxoTlQoAjYnWaAloTIwOOOnojgGNida8oTFJDdCYMACNiRFA0pxOZ15ubr7PV1hQsLOysrGxMRQKDQ8PT01NoTFhHZdRzM/Px2KxoaGh3t7epqYmkCZVu3cntzz/q23irP78h/lJfyNDy769ew8cONDY2Hj+/PnLly9PT0+jMVGA7jxkZmYWFRRiMa1syn7pG7f+RFyYB2a78qc//SmJZxkT0JgkGK36/gwaE2XQmKAx0Zo3NCapARoTBqAxMQJiTHK3bvXl5RUWFFT6/Q0NDWhMFoMxmZmZGRkZuXTp0gcffADSJBAIHEkqv/vNDnFW/+0fipP7LkZz9OjR2tra1tbWnp6ewcHBaDQ6NzennF40Jlo7D0hSwLVyEAIakwSjVd+fQWOiDBoTNCZa84bGJDVAY8IAo40JPRuQ2+0OBoPpDofcBFRy6NiFLbQxgRku/Tt21NfXozFJeWPC8/zc3FwkErl69eqlS5d6e3u7uro6Ozs7kkrRq2+Ls/rkv76e3HcxlM7OzvPnz3/00Ud9fX0cx01MTKhZeBuNidbOA5IU0JggBDQmCUarvj+DxkQZNCZoTLTmDY1JaoDGhAGGGhO3253pdO6vruYX1qyqr6uTWxNeAR27iKFnbwZxEw6HEzymHGhMCIvQmPA8Pzs7OzMzE4lEJicnx8fHx5JNZVGDOKvP/vxNepvDhw9/7c47QVZ+7c47d+3alfQwEmd8fHxqaioWi6nRJTwaE+2dByQpoDFBCGhMEoxWfX8GjYkyaEzQmGjNGxqT1ACNCQOMMyZbcnLSHQ7x8u+GGhNYFkvNQdTHwHGc2+3OcrlUbs+rMCbd3d1utxt6s5lOZ3Z2Nr07GhO7Mz8/Pzc3NzMzE4vFYrFYNNm8te2P4qw+9+hussEnAwPpDserr7zyycDAJwMDe6qq9lRVJT2MBIHkzMzMzM3NqdElPBoT7Z0HJCmgMUEIaEwSjFZ9fwaNiTJoTNCYaM0bGpPUAI0JA4wzJplOp8fjEb9OzAXHcV6vV3Kl9OzsbGITyLAUjuOyXK4tOTmCAwaDQfLgz7KMDK/XW15WBq8sy8iAES7wVyjhcBjGmPALg00gjGUZGUSjhMNhYjTgTwKpoUxcY+JyuTweDwxyqa+rKy8ro3dHY4IoE7eGwFkj9pV2B42J1s4DkhTQmCAENCYJRqu+P4PGRBk0JmhMtOYNjUlqgMaEAcYZk3SHQ2w3eMqYuN1ut9vNcRwM4nC73bCBx+PJcrnAJgSDwXA4DLtI6hKe55dlZIBx2F9dDQNM6uvqYHfYF/qN9BgT6E+Sf5SXlXEcV15WRsanZLlcRJFkZ2drGmDCqzAm6Q4HqBxJ0JggysStIRzHLcvIcLvdxj16xgQ0Jlo7D0hSQGOCENCYJBit+v4MGhNl0JigMdGaNzQmqQEaEwawMibgMsQTiwheJ7vIjfIg7oM+OMdx9IyzIEoUjAm9O7w1vTEZkKKeuMbE/Z3vwPAZyd3RmCDKqKkhZOyV1+tNmcEmaEy0dh6QpIDGBCGgMUkwWvX9GTQmyqAxQWOiNW9oTFIDNCYMYPVUzv7qaoGGgGEX4tf5BWPi9Xol32hZRgaomS05OTBIJMvlgnV5eMp9qDQmsE2WywX9THh0iIx/UUlcYzI8POzxeMj6QYLd0ZggyqivIfCE2rKMDHutNiUHGhOtnQckKaAxQQhoTBKMVn1/Bo2JMmhM0JhozRsak9QAjQkDjDMm2dnZyzIy5GZ+FSwzHHeMCagNySdZtuTkwG/p8AyCYAYHfcakvq4OjpnpdOr4iV7lWjnwqBE8FkTvjsYEUUZrDYFVq8yM0CDQmGjtPCBJAY0JQkBjkmC06vszaEyUQWOCxkRr3tCYpAZoTBhgnDGBiVqzXC5wEOFwuLysjF5dWG4eE/g3mYiEzGMC05SI52Ugs72SqU+IWykvK6ONCVnnWM0YE7fbvSUnZ391tY6ZIFQaEwCmuaXfBY0JoozWGiI5dMuOoDHR2nlAkgIaE4SAxiTBaNX3Z9CYKIPGBI2J1ryhMUkN0JgwwDhjwi+shrMsIwPmE3G73WAoYAgJx3HwZIpgrRx6DR2yVg7s4vF4BD+V76+uBsNCpmzgFxY2hsOSfcGewOwqgrVyyNFg4/q6OrfbDRPQkl00fXBNxoQXrXyMxgRRJm4NCYfDUM95ng8Gg7SRtDVoTLR2HpCkgMYEIaAxSTBa9f0ZNCbKoDFBY6I1b2hMUgM0Jgww1JgYDb0UDr+gPxKfr0FwEFAtmo4Q15hkP/ssGXoDUol+8AeNCaKMmrVyPB4PkZWC1bvtCxoTrZ0HJCmgMUEIaEwSjFZ9fwaNiTJoTNCYaM0bGpPUAI0JA2xtTDiOoweAkNWFEwQe84EeJiy7k/TVhbOffZYs5ZPlcgksDxoTRJlUqiGaQGOitfOAJAU0JggBjUmC0arvz6AxUQaNCRoTrXlDY5IaoDFhgK2NCU9Nniq37owO4CkGOCZtT9Sj9akcAanUH0ZjYgSpVEM0gcZEa+cBSQpoTBACGpMEo1Xfn0FjogwaEzQmWvOGxiQ1QGPCALsbE2uCxoSAxsQIUqmGaAKNidbOA5IU0JggBDQmCUarvj+DxkQZNCZoTLTmDY1JaoDGhAFoTIwAkrbiSzdteuYPLz679bfP5f3h5bKd5TU1exv+5/iZ4MmP2oMXP5QvBb8NiC9M//6gX2EXy5b1D/rFn6XgdwHmgdm6FPxOooast2cN0VQOV70v10aUyBLT8+jfJWv+b/XX/Md+8e+kEeD62t8y/y4WVdFU8bCkdpGsCYer3lezr/qzeEfZPrrdr3xY19f+lmz52C/+PSkBaDqspmjpLXeU7UtWtKSwPVvVfzpSdN+qEqmKiQRshaQlmLoPNVZaaxYdedN3dsjtpb5bRIeKxiRx0JgwAI2JEUDSbvjsTZKXGCxYsGDRWm5e/h3SCMBrCxYsdizqz+Jv/KWXbvcrH/aGz95Etrx5+XeSEoCmw2qKlt7yG3/pTVa0FinqP51FihUCZhKDpkprzcL8u1PfLaJDRWOSOGhMGIDGxAjQmGDBgiW5xY6dByxYsNAFjclaNCYWK1YImEkMaEwSL+q7RXSoaEwSB40JA9CYGAEaEyxYsCS32LHzgAULFrqgMVmLxsRixQoBM4kBjUniRX23iA4VjUnioDFhABoTI0BjggULluQWO3YesGDBQhc0JmvRmFisWCFgJjGgMUm8qO8W0aGiMUkcNCYMSCVjEgwG0x2OcDjMcVym08kwEjQmWLBgSW6xY+cBCxYsdEFjshaNicWKFQJmEgMak8SL+m4RHSoak8RBY8KAVDImPM/X19XBf9MdDoZhoDHBggVLcosdOw9YsGChCxqTtWhMLFasEDCTGNCYJF7Ud4voUNGYJA4aEwZY35ikOxzBYBD+DaNI4MUtOTnLMjLSHY5MpxM2IGNM0h0OUpjEjMYECxYsyS127DxgwYKFLmhM1qIxsVixQsBMYkBjknhR3y2iQ0VjkjhoTBhgC2MCI0d4avBIusPh9XrD4TDP816vN8vlov9qkTEmTqczd+vWvNzcgvx8/44d9fX1oVBoeHh4ampqfn5eYfc95U3iC9Pz3irT4k8iz3urxJ9lT3kT67jsTSrVEAEfBi8meGM2FMnYPgxeNOGtN2/eTBoBdhn0BzBMmq3Bi6cmbJEu9Wfx8ePH6Xa/8mGhyQFs3rw5KQFoOqymaNX3Z+x40bNdb80KATOJQVOltSZW+O5UYmaoNkqLbtCYMMC+xoS8SAaeoDGxILZoxdqOVKohAtCYyGHHzgOAxkQfePHUhC3ShcaER2NiMawQMJMY0JiYiZmh2igtukFjwoAUMCZiUYLGxDrYohVrO1KphghAYyKHHTsPABoTfeDFUxO2SBcaEx6NicWwQsBMYkBjYiZmhmqjtOgGjQkDbGFMyDwmaExshy1asbYjlWqIADQmctix8wCgMdEHXjw1YYt0oTHh0ZhYDCsEzCQGNCZmYmaoNkqLbtCYMMD6xiTL5fJ6vRzHhcNhr9erxphwHAdTwMK/zY8ZjQnBFq1Y25FKNUQAGhM57Nh5ANCY6AMvnpqwRbrQmPBoTCyGFQJmEgMaEzMxM1QbpUU3aEwYYH1jEgwGs1yudIdjWUbGlpwcYkzEC+iQf/A8n52dDbvsr642P2Y0JgRbtGJtRyrVEAFoTOSwY+cBQGOiD7x4asIW6UJjwqMxsRhWCJhJDGhMzMTMUG2UFt2gMWGA9Y2JHUFjQrBFK9Z2pFINEYDGRA47dh4ANCb6wIunJmyRLjQmPBoTi2GFgJnEgMbETMwM1UZp0Q0aEwagMTECNCYEW7RibUcq1RABaEzksGPnAUBjog+8eGrCFulCY8KjMbEYVgiYSQxoTMzEzFBtlBbdoDFhABoTI0BjQrBFK9Z2pFINEYDGRA47dh4ANCb6wIunJmyRLjQmPBoTi2GFgJnEgMbETMwM1UZp0Q0aEwagMTECNCYEW7RibUcq1RABaEzksGPnAUBjog+8eGrCFulCY8KjMbEYVgiYSQxoTMzEzFBtlBbdoDFhABoTI0BjQrBFK9Z2pFINEYDGRA47dh4ANCb6wIunJmyRLjQmPBoTi2GFgJnEgMbETMwM1UZp0Q0aEwaoNCYrVqzYjKhmxYoVaWhMeJ63SSvWdqRSDRGAxkSOzTbsPABoTPSBF09N2CJd6s9iNCZao7UItuutWSFgJjGgMTETM0O1UVp0g8aEASqNCaIDNCa8TVqxtiOVaogANCZy2LHzAKAx0QdePDVhi3ShMeHRmFgMKwTMJAY0JmZiZqg2Sotu0JgwAI2JcaAx4W3SirUdqVRDBKAxkcOOnQcAjYk+8OKpCVukC40Jj8bEYlghYCYxoDExEzNDtVFadIPGhAGakj4/Pz81NTU8PBwKhRoaGvw7dpSWlOTl5uZu3YpFrhBj0tDQgMbEmq1Y25FKNUQAGhM57Nh5ANCY6AMvnpqwRbrQmPBoTCyGFQJmEgMaEzMxM1QbpUU3aEwYoNuYNDY27qys3FZamu/z5eXmYpEr+T5fYUHBzsrKxsZGNCbWbMXajlSqIQLQmMhhx84DgMZEH3jx1IQt0oXGhEdjYjGsEDCTGNCYmImZodooLbpBY8IAfcakra3t+PHjb+7aVV5WVlhQUJCfj0WuFBYUlBQXv7lr1/Hjx9va2tCYWLAVaztSqYYIQGMihx07DwAaE33gxVMTtkgXGhMejYnFsELATGJAY2ImZoZqo7ToBo0JA7Qak+np6dHR0Y6OjpaWlkOHDu2pqtpZWenfsQOLXNlZWfnmrl2HDh1qaWnp6OgYHR2dnp5GY8I6LnuTSjVEABoTOezYeQDQmOgDL56asEW60JjwaEwshhUCZhIDGhMzMTNUG6VFN2hMGKA16dFodGxsrLu7OxQK1dbWHj58+ODBgwcQeQ4ePFhTU1NbWxsKhbq7u8fGxqLRqHKSU6k/bItWrO1IpRoiAI2JHHbsPABoTPSBF09N2CJdaEx4NCYWwwoBM4kBjYmZmBmqjdKiGzQmDNCa9JmZmUgkMjg42NfX19HR8eGHH4aQeLS1tXV0dPT19Q0ODkYikZmZGeUkp1J/2BatWNuRSjVEABoTOezYeQDQmOgDL56asEW60JjwaEwshhUCZhIDGhMzMTNUG6VFN2hMGKA16fPz87Ozs5FIZHJycnR0lOO4YUQFo6Ojk5OTkUhkdnZW+ZEcPrX6w8qt2HA47Ha70x2OdIcj0+nMzs5mG61dUFND6uvqslwuyG2Wy7W/uppVtJowyJgkq6ahMdGBctLwIiCHGgVg09PcCOKmywo1DY0Jj8bEYlghYCYxoDExEzNDtVFadIPGhAE6kj4/Pz8zMxOLxaanpyORyBSigunp6VgsNjMzE1eX8IvJmGS5XB6PJxwO8zxfX1dXXlbGNFjbELeGcByX7nBsycnhOI7juP3V1XbpShlkTJJV09CY6EA5aXgRkCOuArDvaW4EcdNlhZqGxoRHY2IxrBAwkxjQmJiJmaHaKC26QWPCgESSPo9oQX1iF48xSXc4FnMTXzdxa0h9XV26w8FxHMMg9WGQMUlWTUNjogPlpOFFQI64CsC+p7kRxE2XFWoaGhMejYnFsELATGJAY2ImZoZqo7ToBo0JA8xMOqKSxWNM3G53ptNZX1fHNkjboWaMybKMDLfbDT+o2giDjEmyahoaEx0oJw0vAnKoGWNi09PcCOKmywo1DY0Jj8bEYlghYCYxoDExEzNDtVFadIPGhAFoTCzI4jEmHMd5PJ50h8PtdgeDQbah2gg1NSQYDGY6nekOh9frtdGv0AYZk2TVNDQmOlBOGl4E5FAzj4lNT3MjUCOYmNc0NCY8GhOLYYWAmcSAxsRMzAzVRmnRDRoTBqAxsSCLx5gAZPJCnMJAJeprSHlZWabTuSwjwy59UUPXykm8pqEx0YGapOFFQIz6xV9sd5obgcp0sa1paEx4NCYWwwoBM4kBjYmZmBmqjdKiGzQmDEBjYkEWmzEBsrOz0x0OHF6uBq01BIajmxmhbkxYXTiRmobGRAfqk4YXARqty+Xa6DQ3Ak3pYlXT0JjwaEwshhUCZhIDGhMzMTNUG6VFN2hMGIDGxIIsTmPC83y6w4HTGahBaw3ZX12d7nCYGaFuTDAmfAI1DY2JDjQlDS8CBK3GxEanuRFoTReTmobGhEdjYjGsEDCTGNCYmImZodooLbpBY8IANCYWZPEYk+zsbGizhsNhr9e7LCNjkT+Kr5K4NSQcDm/JyYEh+sFg0O12u91udvFqwCBjkqyahsZEB8pJw4uAHHEVgH1PcyOImy4r1DQ0JjwaE4thhYCZxIDGxEzMDNVGadENGhMGoDGxIIvKmMC0hekOR5bLtZgfwteEmrVyPB7PsowMyK3H47FLL9Q4Y5KUmobGRAdxjQleBCRROZWpHU9zI1BjTJjXNDQmPBoTi2GFgJnEgMbETMwM1UZp0Q0aEwagMbEgi8eYIPpIpRoiwJyncnSDxkQHDJNma/DiqQlbpAuNCY/GxGJYIWAmMaAxMRMzQ7VRWnSDxoQBaEwsSCr1h23RirUdqVRDBKAxkcOOnQcAjYk+8OKpCVukC40Jj8bEYlghYCYxoDExEzNDtVFadIPGhAFxk97T07MZ0UtPT4+OLyWV+sO2aMXajlSqIQLQmMix2YadBwCNiT7w4qkJW6RL/VmMxkRrtBbBdr01KwTMJAY0JmZiZqg2Sotu0JgwIG7SBdcURBP6zlUd/eH169ffY0lu/N+33PDZmwTllq/cwTouWSTT6/f7Wcf1KW75yh3irN74v29hEozW6q18NNfX/lb80W747E2mfJT4SMbmWnpI6QAAIABJREFU+trfKuwSCoW0pkgSNZ0Hk7KgER1JMw25b8cKV1QLXjz9fr9c/WQYFWDBdN0jqmBoTHg0JhbDCgEziQGNiZmYGaqN0qKbe9CYmE/cpKMxSQTTjAndskESQTK9dLsNEaC1erOO12ySdcNW03lg+DFtity3g1dUSRS6zaxDsyiCCobGhEdjYjGsEDCTGNCYmImZodooLbpBY8IA9cYkVaudESSYNN3GZMmSJYb/ZJairFixQuGuSdptrMO0EMoZUwD2WrFiBetPYCwrV65M7pVTvTFJ+dwmTtxv5x68on4aSFdcY4J1D5CrYGhMeDQmFsMKATOJAY2JmZgZqo3Sopt70JiYT9ykozHRAUlafX39zMzMzMzM7Ozs3Nzc3Nzc/Px83N11GxO7NCksCGmZ6fjr4kR3TtS0v1OApF851RuTlM9t4sT9dvCKKiBu1cK6RyNXwdCY8GhMLIYVAmYSAxoTMzEzVBulRTdoTBiAxsQISNKOHTs2NTU1NTUViUSi0WgsFlMjTdCYmA9pmc1RkG8KjYkYuYzFrd5q2t8pALkINDY2SlYqraAxSSKS3w5de/GKKgDS9eKLL8qd7Fj3aOROfzQmPBoTi2GFgJnEgMbETMwM1UZp0Q0aEwagMTECkrQ9e/b09PT09vZ+/PHHAwMDw8PDU1NTsVisu7vb7XanOxzpDkem05mdnU3vjsbEfEjLbGyBiYkJ+LJmZ2fRmIiRzNjk5GQ0Gp2dnVXwAmra3ykAuQgEAgHIz/j4+MTExPT0NIw403pANCZJRPLbgdo7MzMzPz+PV1QBkK7nnnuOTlckEoERlDzWvU8jd/q/8MILcc9iwRHU3HrQmFgH9Z/OIlghYCYxoDExEzNDtVFadIPGhAFoTIyAJK2ioiIUCoVCoQ8//LC7u7uvr29sbCwSibhcLo/HEw6HeZ6vr6srLyujd0djYj6kZdbf39/f3z8wMDA4ODg8PAydqBdffNG+91SDEGSsv7//ypUrQ0ND4+PjoJnkdlTT/k4ByEXg4MGDdKW6evUqdMu1HhCNSRKR/Hag9kYikdnZWbyiCoB0bdiwgU7XyMhIJBKJxWLz8/NY92jkTv/s7Oy4Z7HgCGpuPWhMrIP6T2cRrBAwkxjQmJiJmaHaKC26QWPCADQmRkCS9rvf/e7AgQMHDx48fPjwe++9FwqFBgYGxsbG0h2O/dXVcrujMTEf0jI7efLkyZMnW1paQqHQuXPn+vv7R0dHN23aZN97qkEIMtbc3BwMBtvb2/v6+sbHx6PRqNwwEzXt7xSAXASKi4shP6dOnQqFQhcuXBgdHZ2amtL6eA4akyQi/nZaW1uh9g4NDUWj0VWrVuEVlQbS9cgjj9Dp6urqAs00OzuLdY9G7vRfv3593LNYcAQ1tx40JtZB/aezCFYImEkMaEzMxMxQbZQW3aAxYQAaEyMgSXv2mWcq/f6dlZV7qqpqa2tbWlouXbo0Ojrq/s53Mp3O+ro6yd3RmJgPaZkdOXLkyJEjR48ePXHiRGtra09Pz+DgIBlKzTpMC0FnLBAIBAKBhoaGpqamrq4u+OUZjQl80t///veQotra2hMnTpw5c2ZwcHB8fFzrgzloTJKI+Ns5duwY1N5Lly5FIhE0JgIgXQ8++CCdrg8++ODSpUsjIyMzMzNY92jkTv/HH3887lksOIKaWw8aE+ug/tNZBCsEzCQGNCZmYmaoNkqLbtCYMACNiRGQpP3ql78sLCgoLCgoLyurqak5fvz4xYsXh4eHr1y54vnHf0x3ONxudzAYFOyOxsR8SMusory8orx8xxtvVFdXBwKBs2fP9vX1bdy40b73VIMgGVtz//1r1qx5YM2aH//oRz/5yU9+8YtfPP30088//3xjY6Pkjmra3ykAuQj83V13rVmzZs2aNT/84Q//8R//8eGHH37yySefffbZN954Q9MwEzQmSYR8Oxs2bKgoL3+9oqLS76+pqQkGg93d3RMTE2hMBJCTnU5XQ0NDd3f3lStXYrEY1j0aQQWrKC9/c9eu6urqhx9+OO5ZLDiCmlsPGhProP7TWQQrBMwkBjQmZmJmqDZKi27QmDDACGNSXlYGc5oKityQitSDJO3xxx7Ly8315eWVlpQcOHCgoaGhp6dneHgYJhesr6vLcrnSHQ6cx4Q5pGWW7/Pl+3xFhYU7KysPHTp0+vTp3t5eNCZi6LasJC+++KLkjvDXlO9ZCVpjYlatWoXGhBXk23ni8cfzfb7CgoLSkpK9e/Y0Nzd3dnaOjY2hMREA6br33nvpdAUCgc7Ozv7+fvONCbl7pjscWS4XPOW6LCMDXlmWkeH1enmeDwaDpAUimGHdUAQVrCA/v2z79p2VlevWrYt7FguOoObWg8bEOqj/dBbBCgEziQGNiZmYGaqN0qIbNCYMMHSMyf7q6nSHI5HwkkuWyyUe0GEEtDHJ3bo1LzdX0pjAxtnZ2ekOB8wCC5hsTGxtuCB7MFqH4zjdxyEts7zc3Lzc3MKCgkq//8CBA6FQKEFjEg6HPR4PacdvycmB19U07jmOy87OznQ64UWPx5PIZ0wuaEyUQWNiZf7vJfrxx/Nyc/N9vuKioqrdu0+ePGmmMZG79m7JyaGvD2SacJ7n6+vqyGZut5u+cRgKpOve1avpdBFjEo1Gzax7HMdBljiO4zhuf3U1GBMyQVh9XV2m0+nxeGB75YnDjEBQwXx5edtKSyv9/p/+9Kdxz2LBEdTcetCYWAf1n84iWCFgJjGgMTETM0O1UVp0g8aEAYvKmJhmAeSMSX19vdiYiANjNcaE/r7C4XC6w2GOYJIDDEI4HOY4LtPpFG8AAQeDQY7j3G43aR/rgLTMcrduzd26tSA/379jBxiTnp4e3cYEPoLX64VMBoNBklI1jfsslyvL5YK6EQwG3W53ptOZLGkil1WVKKy4DK+jMZG7csLZalljQvrqJvfJzURwifbl5RUVFoIx6ejoMH+MieBeSf9vfV2dx+NZlpEB1wHyJ1CxiZzCmoB0rV69mk7XkSNHOjo6zDcmoI3EV0L64knnkKUxodoA/h070JjwaEwshhUCZhIDGhMzMTNUG6VFN2hMGGCmMSG/m2W5XNAKDwaDyzIy3G53usOR6XSWl5XBOFvSOoQNyE/08FM8z/Mcx3m9XjgaGVwAv8zDT0/lZWXwy/yyjAzy6xMpAh0A3VryD3i7/dXV0A+H2DS5g7jG5Jlnnqmrq+N5PhwOwwehG39WMCY8z1thjAnEAO1j8V+zXC5SJRLUcwYZEzJ+REzcxv2WnBxxryDT6UzW2HK5rKpEjTGZX0D8VzQmq1atmpubk0yRJKYZE1IDE+mTK/u4BG1d4tjImABgSwV/gqEW5lyoIV0WMSYcx0HLQaDz0JjE/QrQmBiN+k9nEawQMJMY0JiYiZmh2igtukFjwgDTjMmWnJxMpxPaN1tycrJcLn6hzwZNGZAd0PgDtyLYIBwOZzqd0P+EAQXQmfR6vfD7PCgVeLG+rg7eC+QIUSqkcUn/m3Qd4R8w1hfeBd4O/Iv6D67GmJBHLcTPClnEmBCpRFQUREvEFi2SJHUYrZ/Eh+UpV0UPRCeHJWNMaNtFB0xPAZPgoBgjjAlUJ7mQ4jbu6YEnBK/XK6iKJMm0UuQXKi1IQ5Il2irKZVUlcY3J888/PzU1NTU1FYlEpqenZ2ZmZmdn5+fn1bS/U4C4xuSb3/zm5OQkpGh6ejoajQqGngkw35jw1BmqFWUfl6CtSxzbGRNyMUFjAgSDQbi+kZs+Lxq4R+QyGhMCGhOjUf/pLIIVAmYSAxoTMzEzVBulRTdoTBhgmjGhu23QzguHw3S7WdA0h9ahoGENnWroG5Mfl+heN2k7CiaAgNdVGhN4UfAu6Z+eakQZrU/lCLCOMSF5y87OhqdjvF4ved3r9YL5UtBhRD+JD8tTCYeGLxyBHFbyexEcSuBidDeLjTAmYCXk/hq3cQ/Zi3tMshmtFMvLygQDteDsE1hFQ8eYPP3008PDw8PDwxzHXb16dWpqKhqNzs3NqWl/pwBxjcnf/d3fDQ0NQYpGR0fHxsYikQhIJckDmm9M4EEwou3I6Z/+6Sl1xG5OYDmhhqcvzNAh+KtArdJHoyswDPcjQjZBbGdM+AVBjE/l0EBtWZaRQeR++sLkL/RYPDQmBDQmRqP+01kEKwTMJAY0JmZiZqg2Sotu0JgwwDRjQjeRoUEjECKC/hu0swUvwgHhv4Kj8Z/uime5XGThXn3GRPAupE2mhtQzJiRXtNgi/46rw2jkjIn4LexuTCCfdMdS4O+UG/fqjQlJHRmcRU8xS78umXx9xDUmXq83FAqdPn26ra3t/Pnz/f39HMctnlVI4xqTr33tax988EEoFGpra+vo6Oju7h4cHIxEIjMzM5IHNNOY0JWTVGC32w2PQMLjim63m5d3c3TtSl8YC8ZxHFxFxVd+olbJ8MD6ujp6pCGxtElxBHY3JumMZn61mjEByCNLcrcANCYENCZGo/7TWQQrBMwkBjQmZmJmqDZKi27QmDCAyRgTglZjAmMZyMMagqORVrVgWjg5Y0IMiGTPXO5d1JDCxkTyK4urw2jiGhPx16FwKFKp4Puy1FM5EJJgzDwtRJQb92TACI3kUznkLcg3KDg4/bppxuSnP/1pQ0NDY2PjiRMn3n///QsXLgwMDExPT6tpf6cAcY3J7bffXl9f39jYePz48ZaWllAo1NfXNzk5GYvFJA/IaowJ1DfJuZ/C4bCcm6NrV6bTSfw1oHDlFwwPFGyQrBmpbWdMyMWE1XzqkC5rGhO56x4BjQkBjYnRqP90FsEKATOJAY2JmZgZqo3Sohs0JgwwzZhAIxhauuFwGBrZKo0J/QMm7Ai/cJKZSsgTB2RL0kKCH/ZJz59MiQKThnIcB3OvSvbMyWwpHMeJf+1XgCTtG3/pFbsPfcXKxiSuDqORdFX6jEmWy0VGZ1hz5lfoK9KvqDcm2dnZgimBYb5DQVUUjDGB/q0VxpisXbvWv2PHzsrK3W+99c4774RCoQsXLkxMTKhpf6cAcY3JzTffDPl5c9euQ4cO1dbWdnR0jI6OTk9PS+pUJvOYgKGQ7KinLwz3k3RzdO0ij/OQOZsUrvxkeKDc6Z+U3q/tjAlMEC75J3OAdFnEmEATgkx3RUY8oTGJ+xWgMTEa9Z/OIlghYCYxoDExEzNDtVFadIPGhAGGGhPJWUjgl0Po6Eo+4gGkU/OYwDyjZC/+00/U03M00BORpi88b09eJ49FQGOLrMtDnnQQxEDWyqHfWg2LzZjE1WE0kq5K2ZiQJ33g3+RQ8ERAMBgEBWbB1YXhI5ApWuqpmYzjNu5hPRHy4zzUWJjhRbA9JBymQoR/w7lGdqTPEXquH8msqiSuMbnvvvsK8vOLCgu3lZbu27u3paXl/PnzY2NjatrfKUBcY5KZmVmQn19YUFBSXPzmrl01NTVtbW3Dw8NTU1PWMSZkblHBGC5NY0zIoUi3X86Y0MMDkz70j8ZGxoRcJ+s/vbqwyUC6LGJMOI6DFZfJXV48uTsAFQaKWOsbBxoTBdT3Z9CYmIAVAmYSAxoTMzEzVBulRTdoTBhgqDFJnAR/BmeFTY2J+LdcMhGMeHUbwb+VdRiNpKuSfAv6CLDCC1krmkAW8SGLTOvDIGPCL/wECkHCDK/qG/f0KtqwULH4M8JhxV6PfCOCtXLoJxrksqqGuMbk3tWrfXl5Bfn5JcXFe6qqmpubOzs7k2hMJC8Ogg9YXlYmGONDainJJxGpgiL4drQS15g4nc683Nx8n6+woGBnZeXBgwdDoZBFjAmZwJWeW1RyHhM5N0f7OPKNkN4+/VdaAZDhgfBsDm1M4OvweDyCL1QfVjMmgsoM/0sqqsfjEY/LMxlIl0WMifVBY6KA+v4MGhMTsELATGJAY2ImZoZqo7ToBo0JA9CYGIFNjclixjhjYjSJ9+31EdeYQOcq3+cT9EXVtL/VIDc7Jp0NcHP0kAQygAIWcKHHJSX313s1xgS6UnRls4IxIVIp/dNzi8IP+4Jf9XkZN8dTPo4cLdPpJN8O+atgMmPB8EB+4S4AWjBBMUqwmjGxPvRJjcYkLmhMFFDfn0FjYgJWCJhJDGhMzMTMUG2UFt2gMWGAxY2J3DgFi4PGxHagMdGKSmMi7ouqaX+rIa4xgauHwjqjMLpE+YC6sa8xsRpGeHM0JlqRPKnRmMiBxkQB9f0ZNCYmYIWAmcSAxsRMzAzVRmnRDRoTBljcmNgUNCa2w9bGJPGlQ3RgfWPi9Xo9Hg9MoEtvQIyJmiVddYPGJFmgMbECkic1GhM50JgooL4/g8bEBKwQMJMY0JiYiZmh2igtukFjwgA0JkaAxsR22NeYsML6xgTmZ4HVXoglETyVQ6/fjMbEmhgx0hCNiVYkT2o0JnKgMVFAfX8GjYkJWCFgJjGgMTETM0O1UVp0g8aEAWhMjIAk7af/9G+bnvnDi89ufXlTYUnemzvLa+qOtP7P8TOnWy+0By9+qKVcOP+JwjuiMUkQNCZasbgxgXWU4EVYsJZsQAqtS+QOqBs0JlYGjYlWJE9qNCZyoDFRQH1/Bo2JCVghYCYxoDExEzNDtVFadIPGhAFoTIxAsrV04MCB+vr6np6e4eHhmZkZyU6RbtCYJAgaE60wNyb0SrQAvQILWZKcFHgdxpjAsAV6WVwejcliAo2JViRPajQmcqAxUUB9fwaNiQlYIWAmMaAxMRMzQ7VRWnSDxoQBaEyMAI2J7UBjohXmxgQet6Fnva2vq4NxJfAnepEXMqKEPJUDa7XQy+igMVk8oDHRiuRJjcZEDjQmCqjvz6AxMQErBMwkBjQmZmJmqDZKi27QmDAAjYkRoDGxHWhMtMLcmPA873a7s1wumPg2GAxmOp2wLE52djZ5DAfwer0gU+g5TeindXg0JosJNCZakTypbWpMYLZsQ1fiQ2OigPr+DBoTE7BCwExiQGNiJmaGaqO06AaNCQPQmBgBGhMxapZ0YbiYtEWMCcdxHo8HniKh18RVAwyaMG2lYSsYE47jvF4vee6GZIzWIgBULVhOmKQIhqKQZ3OSuyYLGhMrk0rGhFw2DV02S/KktoIx4Tgu0+nUtAtcBIxYg4mAxkQB9f0ZNCYmYIWAmcSAxsRMzAzVRmnRDRoTBqAxMYJFaEziNlvVdOYNbcIqYxFj4vV6s1yucDgcDAaXZWSUl5Wp2Qs2BtUiMAXGYQVjYmXsaEzC4TARdssyMohLWpaRQV4UTJdrU6xsTMiwKZWQy6ahwlTypLaCMdFx10BjoiYATYdFY0JQ/+ksghUCZhIDGhMzMTNUG6VFN2hMGGApYwK/ANNrWGRnZ0Nj3e12wxSP8JswvJjpdELLEhYKhX2hlU//+OzxeGBf+C3OhI7lIjQmcVufSTcmHo+HLIaSOBYxJnTNzM7OznK51OwVDAYht2hMrIPtjAlcHr1eL3nKifTbBUsyezweHceXfDt6HhmCVmWgAysbE63iIwWMCYyPg3s6WesK7um0OBbf/WGYGCmwDRwNWgJyxxEYE3JYENZ8wq0FNCYKqO/PoDExASsEzCQGNCZmYmaoNkqLbtCYMMA6xoSerBGay1tycjKdTpAdXq8XZhyANj1sBj/Iw4vQGOI4DvZ1u90gWTiOg3/zCy3LLTk59PoaRmB3Y0LyyX96roctOTlut7u+rs7tdpNma31dnbjZyosawfDFCVSXeEvYXVJ48QtzVRjxc7cVjImgDwkCUdMR0JhYB9sZE4UTiq5Xic/2QlynXPfehIfLDDUmpJeuxuDD68syMoj0pFd3EvTbJY8jNiawmfjHBlolaEXypE6KMfF4PLSnCIfDsDQ4fBZ6tJ3k3V/g2WEb+MgKx6GNCbQ04LBbcnLow+puLaAxUUB9fwaNiQlYIWAmMaAxMRMzQ7VRWnSDxoQB1jEmZD0L0kChfxSiH9UmjWnyYqbT6Xa7SSccOvDkf0lH1LSHPuxuTIifgi+FJC3L5YKVWUlu91dXk84PnVtxI1iysSvYkjgCSeHFU1WCvG+ysIIxEfRFdXRN0ZhYB3sZEzh/5UZ2KBsTQVdc/HM9L+U6ydVbMEIwXbQgdNJ//+eNNCZ0Lx1uOryiwS8vK+M4DvYi+ST3OEG/XeE49I5ut5v4FK/XC2OCBLdXrUie1IkbE8HNGqCfCOMXKgAvc/cXGxOyjfJxyI50S4OsUJ5gawGNiQLq+zNoTEzACgEziQGNiZmYGaqN0qIbNCYMsI4x4Rda1csyMqARTDedoZ3NS7UmeeoXPBjOLdmm319djcZEJcQx7a+udrvdkD1o2sIG5WVlZJiJuNkq2QiWbOwKtoSDqBReyf0hGo2JVtCYKGMvYwKqQu6v6Z9+KkcwJzHdFZf8uZ6Xcp10P18wQpA+tY34/Z830phkOp2CQRzqL2jij69wXRUfB3YULK0t+WODDiRP6sSNieRVTnAdI9tIZkbhvqB8HDpvgpYGPOeIxgSNiQ7UfzqLYIWAmcSAxsRMzAzVRmnRDRoTBljKmADQduc4TnLmS7nWJE8NRYY2Io4xSQRo93s8HngSx+v1Zmdnw6D97OzsTKezvKyMTimdW7lGsPiLE2wJr8sJL576zZD8WpgsrGBMlJ/KIc8uqRwLYDRoTJSxlzGBk44ICDKllOBRkWUZGeIlnAS/6sf9uV7QXxWMENRxQB0YZ0zE56BKg09nW/IeF/c4sCNspvxjgw4kT2qGY0zUGBMdY0wIaEw0HRaNCUH9p7MIVgiYSQxoTMzEzFBtlBbdoDFhgKWMCTSbyE9k0DMnL9JPIMP2pE1DPySSLv9YBxoT9cDPucsyMiDzmU4nmZOP7hJINlvjjjGhvzjxGBM54cUv/OCc7nAIuliJYwVjwn86t/SzSzp2Nxo0JsrYy5jAWSboUZPqpFyvBL/qi3+u56Vcp9wIQTUHtLIxEfTSedFVLu6gOTljEvc4sKPclLrWNCb8ws0aAg6Hw+FwGCoJmYFYMP8I7EXXH/J54d/0ACWF45AjCFoa8PWhMdF0WDQmBPWfziJYIWAmMaAxMRMzQ7VRWnSDxoQBljImWS5X+qfntCdPsNNtHUGTked5eHIknZppn+M4skymYKY9oz8FnxLGBJqesGAwGBCyeDCZIRKslmSzVdwIlusGwMyy4LbI0RTmMXG73VtycuApoWR9WN4yxgRmdeE4rr6uTv3qwgQ0JtbBXsaEXxjrQb+iw5jIVVradcKZKzdCUM0BrWxM4J5FbkNx5zEhO9LGBLIttirq5zGhL79i3aADyZM6KcaEns6W3MHFt35e5u7PL4y/g+d5BbJe4Tj0Echm6Q4HjKJKsLWAxkQB9f0ZNCYmYIWAmcSAxsRMzAzVRmnRDRoTBljKmKQMKWBMeJ53u91kBH6Wy0V+OIXOfPrCDI6SzVZxI1iusRsOh4nwIqMqJIXX/urqLJcLnEI6tQ5FUrCIMYGOEN1w10SCnSJNoDFRxnbGpH5hQSvaaGg1JpI/1/MLmhUe5aPfjpcaIUgrAyN+/+cNXiuH7n6TtXLiGnxyhSSPRG3JyRFso3wccgT68iv5Y4MOJE/qZK0unHqgMVFAfX8GjYkJWCFgJjGgMTETM0O1UVp0g8aEAWhMjCA1jInVELT4dSy+q4BFjImNQGOijO2MCc/zwWCQHq+XnZ1NFqZVMHFyv+oT6wcTSLvdbhhmAiPUFEYI0spA8oCJjxY01JikJJInNRoTOdCYKKC+P4PGxASsEDCTGNCYmImZodooLbpBY8IANCZGgMbECOBnaujCwSM8Wqf5UACNiVbQmChjR2NiBPBEHplTVjAZByvQmGhF8qRGYyIHGhMF1Pdn0JiYgBUCZhIDGhMzMTNUG6VFN2hMGIDGxAjQmBgB/QM4bU+SAhoTraAxUQaNCQAzHJHHc8jqwmxBY6IVyZMajYkcaEwUUN+fQWNiAlYImEkMaEzMxMxQbZQW3aAxYQAaEyNAY2I70JhoBY2JMmhMCPV1dWTuoaSvcqUPNCZakTyp0ZjIgcZEAfX9GTQmJmCFgJnEgMbETMwM1UZp0Q0aEwagMTECNCa2A42JVtCYKIPGxMqgMdGK5EmNxkQONCYKqO/PoDExASsEzCQGNCZmYmaoNkqLbtCYMACNiRGgMbEdaEy0gsZEGTQmVgaNiVYkT2o0JnKgMVFAfX8GjYkJWCFgJjGgMTETM0O1UVp0g8aEAeqNycqVK+9B1LFy5UpIGhoTu4DGRCtoTJRBY2Jl0JhoRfKkRmMiBxoTBdT3Z9CYmIAVAmYSAxoTMzEzVBulRTdmdvpseW4YQdykC64piCZMNiZI4igbE0SMuDbC68rGZPFgvjFB1KNsTBABcY0JIgCNiRh6SzQmzLFCwExiQGNiJmaGaqO06AaNCQPiJj0UCtGjJ1atWvXNb34zKyvrzjvvvOWWW77yla84EXmeeuopNCb2Ao2JVsS1EV5HYwKgMbEyaEw0gcZEK2hMxNBbojFhjhUCZhIDGhMzMTNUG6VFN2hMGKA16dFodGxsrLOz8+TJk1W7d1eUl+f7fHm5udDPxCIuebm5vrw8MCYNDQ0GGRO/37+ZYuPGjc8884zX6/V4PGvXrr3vvvvuXc2Sv//Wt6699tosl4tpFKqQNCbHjh3btGmTOL2rV6+Gi/K6des2L1bEtRFyslrGmLzwwgv07hs3bly/fr3X6/2zP/uztLS0FStWMPocRtHT0yPIj3HGhH7fTZs2kdyS6wDr08tybHz+eclaWlFRQSfzhRde2LBhwxNPPPHggw/++Ec/+u53v3vvvWyvqWwQCCbamNDpevHFFyFjjzzyyIMPPrjm/vu/+93vmpmvG2+88Zprrvn7b33LxPeUBioYGhMa9f0ZTdFaBNv11qwQMJMY0JiYiZmh2igtukFjwgDdxqS5uXlPVVVFeXlBfr4vLy8vNxeLZPHl5eX7fNtKSw8ePNjY2Njb22tOn/XhAAAZjUlEQVSEMaGZn5+fmpoaHh4OhUIHDhzw79gB3xFDbbR69eq0tLSlS5e+/NJLzB2WGsklMCZTU1MzMzPi9Obl5aX2RVkfkJPVMsYkGo2SLSGZPT09oVDor/7qr2zULE4E44wJzczMDMktuQ6g3ZYs+T6fQi3leT4ajfb393d0dBw5cqRq9+6iwsJ8n4952MzTRRsTOl1zc3OQsZMnTx45cqSivLyosNC0uvf4Y4/BaXLrV7/KPFdQ4FcTNCaA+v4MGhMTsELATGJAY2ImZoZqo7ToBo0JA7QmPRaLjY+Pf/TRR6dOnTpw4MCbu3aVbd9eWlKCRaFsKy3179hx+PDhd9999+OPP+Y4bnZ21gRjcvr06UOHDu2srCwqLCzIz8/3+Xx5eeaX32zYQC5eq1atYhKD+pLv80F/YGdl5aFDh06fPt3b2ytpTE6fPo3GRBLIiXpj0tvbe/r06a9+9as2ahYngpnGBHJLrgNQvZmfZZYq+T5fYUFBaUnJ3j17mpubOzs7x8bGYrEYncxYLNbf39/Z2RkIBPbu2VNaUlJYULA4M0mnKxAIdHZ29vf3C9I1NzcHGWtubg4EAq9XVJSWlJhT91595ZWlS5eSM+Xhhx6yQsYK8vPLtm/fWVm5bt06lWcxGhOt0VoE2/XWrBAwkxjQmJiJmaHaKC26QWPCAK1Jh1Z4X1/fuXPnGhsbA4HAoUOHDiCKHDx48PDhw++9914oFBoYGBgbG5ubmzPuO52fn49EIiMjI2fPng0EAtXV1TveeKOivLyivLy8rMz88sUvfpG+fm3YsIFJGCoLJGrHG29UV1cHAoGzZ8/29fVFIpHZ2VlxeouKilL7oqwPyIlKYxKJRPr6+s6ePXvbbbfZqFmcCOYYk9nZWZJbK1wHLFsqystfr6io9PtramqCwWB3d/fExERMZEyuXLnS3d3d0NBQU1NT6fe/XlGxODNJp6uhoaG7u/vKlSsxKWNy5cqVYDDY0NBQtXt3pd9vTt379re/Td9urrvuunyfj3nGKsrL39y1q7q6+uGHH1Z5FqMx0RqtRbBdb80KATOJAY2JmZgZqo3Sohs0JgzQmvTZ2dnp6emBgYELFy68//77TU1NjY2NDQ0N9YgMDQ0NjY2N7777bigUOn/+/PDw8OTkpKHGhOf56enpq1evnj9/vrGx8Z133tm3d++eqqqq3bvNLz/+0Y/SPs0NN9zwekUFk2DUl317977zzjuNjY3nz5+/fPny9PQ0MSZ0erdv357aF2V9QE7UGBOe56enpy9fvnz+/HlYk9suzeJEMM2YkNyS6wDzM8uaZe+ePfv27Tt27Fh7e3tvb+/k5GRMZEyGhoZ6e3ubmpqOHTu2b9++vXv2MA+bebqampp6e3uHhoYE6Zqfn4eMtbe3NzU11dTU7Nu3z4TAfv/qq2kivv71rzPP2J6qqgMHDrzzzjuPPvqoyrMYjYnWaC2C7XprVgiYSQxoTMzEzFBtlBbdoDFhgNakz8/Pz87OTkxMjI6OXr58ua+vr7e3twdRpLe39+OPPx4YGIDuUCwWM+6RHACGAvX39587dy4UCrW0tDQ3N580nZ07d6ZJ4fF4zA9GEy0tLaFQ6Ny5c/39/aOjo4J5Z0h6q6qqUvuirA/IiUpjMjMzMzo62t/fn5WVZaNmcSKYY0zm5+dJbsl1gPWJZVGam5tbW1vb29v7+vqGhoai0ShtSHmen52dHf//2ru72DbKdA/gc4VAhZovqQIJzKotRewhvuhFkao23MDFcjHnbg9XXq4qaI8sIcTNIry7LFKFaKZladhuj+qU9qQXtDUqQkLVSVJFSE0L0hBykY9WcYUVFamNJ4mTOLHj+Fy8y2gYe8bv2DPv+7yT/0+5KNqs55lnMu/H3+OkXL5///7MzMxPP/1048YNKSMqEXa7ZmZm7t+/Xy6XXe1i64RyuVwsFmdmZn744YcbN24IKGzXrl0tZ5yjR48KOLqP69ev37x50zTNTCbDeRcjMQlaLRH8Z0cEhYKl1IDERCSRpSrUlo4hMZGgg8SE/VK31dXVxcVFy7LmgUOpVFpaWmJvXboWl1HY2NhYX18vlUrFYnF2dnZ6enpqampSuBdeeEHzcPbsWfH1cJqampqenp6dnS0Wi6VSaXl52fV7Z+z2Xr58Od6DcmdYTzgTE5bAlkqll19+WaFlcTeEJSZ2b+WOA/RNTU3NzMywxyUWFxdrtZrrMcB6vV6pVBYXF+fm5u7cuTMzM7OVO2m3a25ubnFxsVKpND81yTp2//79ubm527dvC+jY4cOHvaabRx555ObNm5Ee3d/U1NStW7dmZ2ffffddzrsYiUnQaongPzsiKBQspQYkJiKJLFWhtnQMiYkEnTV9c3OTLcc3NjZqwGFjY6Ner9fr9aifLrEvEPsk+erq6vLy8pIMR48e1bw988wzxWJRSmGclpeX2QNBzb+m127v1atX2emkUqle+BXrCWdiwkaSarV64MABTdMSiYTs8iOXSCS06BMTZ28ljgOqKJfLKysr6+vrNY8/ZMYmu0qlsrKyUi6XZdcrGWtXpVJhs1vLHz+WLFcqleXl5ag79t133/lMN5qmvf7665EW0Fa5XF5eXn7//fc572IkJkGrJYL/7IigULCUGpCYiCSyVIXa0rFeJCbiddn0TeAW6nXjujT1er1Wq1Wr1Wq1ui7WzMwM2xb6OHLkiOCq+LGm1Wo1r5CLtXdoaMj/HLcyzsTEbubBgwdllyyUgMRE+jigiuqvWLTN08mt3Ey7Az4jZOPXwE7Mz15PTw+7NRKJxBNPPGHfKTt27LD//eWXX0Zagz/WhA8++IDzLkZiErRaIvjPjggKBUupAYmJSCJLVagtHUNiIoHIpsPWwd5I13XdMIzTp087x698Pp9Op5PJZAzGMtM0nc8OHDx4cP/+/fv27evp6XnxxRd37969a9eunVH63XPPPfnkk5EeomP/9cc/ciYmTCaTcTbzwIED+/fv37t3b09Pz549e3bv3s153Mceeyz0c/ndc8898MADzz77bIiveeDAAQGJCUDs5fN5NteYptlo2udblsUmnVQqZVmW3FL572IkJkGrJUK53RqFgqXUgMREJJGlKtSWjiExkQCJCUSBrVwZr2mJ/VpcCcVFY3Nzs1arzc/PFwqFoaGhixcv9p88+emJE33Hjh375JOIvv7j97/XNO2dd96J7hDdfPUdO3bcMD77xz9YYjI1NeWTmLiaubq6Oj8/b5rm0NDQQC7Xf/Kk0dfXtpmvvfaapmlv/ulP4Z4I+8TQzp07Q2+R0df36YkTA7kcEhOAUPDv88VDYtJAYkIMhYKl1IDERCSRpSrUlo4hMZEAiQlELQbTEg87Mblz587w8PClS5c+7+//9MQJts+P4uvNN99kLX366acjOkSXX0Zf34njx09+9tmFwcHr1693lpgMDw+fHRj4vL//uGH4N/P9P/+ZNeTBBx/86O9/D+ss3n77bfun9z91PdwWHTeMT0+cODswcOnSJSQmAN1DYhJKAYFeFomJTbndGoWCpdQQg6UphWvHSWSpCrWlY0hMJEBiAlGLwbTEg31ov1Qq/fzzz6Ojo1euXMmdOfOvU6f6T56M4uvYJ588/vjjdldf/8MfIjpQl1+n/vnP/zl9+uLFizdv3rx161a5XK5WqzzNrFQqpVJpYmJidHT0wuBg7syZz/v7/Y+1e/duuyE9PT1R9Pmhhx768G9/C7E/n/f3/+vUqQuDg1euXJmYmCiVSpVKBYkJQMeQmIRSQKCXRWJiU263RqFgKTXEYGlK4dpxElmqQm3pGBITCZCYQNRiMC3xYInJwsLC3Nzc2NjY1atXLwwOnvvii4FcLnfmTOhfr776qvZbf/3LX6I4UJdfZwcG/vf8+a+//to0zdnZ2eXlZc7EZG1tbWFhYXJycmxs7PLlyxcGB88ODPg084033nA15L+PHImiz3v27Am3P+e++OLy5ctXr16dnJxcWFhYW1tDYgLQMSQmoRQQ6GUDVcu/n1Fx0OM/OyIoFCylhkA/tDRRuHacRJaqUFs6hsREAiQmELUYTEuc6vX6ysrK/Pz89PS0aZqjo6MjIyNDQ0P/F7Zjx45pTXbu3Bn6gbo0NDQ0PDx87dq177//fnZ29pdffllbW/P6W6Qu1Wp1ZWWlWCxOT0+PjY2Njo4ODw97NfP8+fPbtm1zNWTbtm1fffVVN/WfOnWquc+apr311lvdvKyN9WdkZGRsbMw0zWKxuLKy4pUoqbh5ABAPiUkoBQR6WSQmNv6zI4JCwVJqiMHSlMK14ySyVIXa0jEkJhIgMYGoxWBa4sQ+S7K0tFQsFm/fvj0xMTE+Pm6GbXR09KmnntJaOXToUOiH69KPP/44Pj4+PT199+7dUqlUrVa9/nqrS61Wq1Qq9+7dKxaLk5OTExMTPkfZu3dvy4a88sor3RT//PPPt3zZhx9++JtvvunmlZ3Gx8cnJydv37597969SqVSq9VaNkTFzQOAeEhMQikg0MsiMbHxnx0RFAqWUkMMlqYUrh0nkaUq1JaOITGRAIkJRC0G0xK/jY0N9nDE0tJSqVSaj8ChQ4c0b9euXYvioN0olUqLi4urq6vr6+v1er3lR06asU85VSqVlZWVhYUFn2Z+9NFHPg05d+5cZ2W/9957Pi+7f//+TvvRwsLCwtLSUqVS2djY8OqPipsHAPGQmIRSQKCXRWJi4z87IigULKWGGCxNKVw7TiJLVagtHUNiIgESE4haDKYlfpubm/V6vVqtrq+vVyqV1bB9++23mq+XXnop9IN2qVKprK2t1Wo1nzjAq5m1Wq1ara6trXk18+7du9u3b/dpyPbt2+/evRu05rGxMf8+a5r28ccfd92bf1tbW1tfX6/Vaj79UXHzACAeEpNQCgj0skhMbPxnRwSFgqXUEIOlKYVrx0lkqQq1pWNITCRAYgJRi8G01JnNCKRSKXv5mEwm7a6mUin7P7PZbBSH7kZ0ndR13e7Avn377Ibs2LHDboiu60ELZn3Wdb2vr8/5UM/evXv7+vp0XU8kEolEYnZ2tvOm/FbbJqi4eQAQD4lJKAUEelkkJjb+syOCQsFSaojB0pTCteMkslSF2tIxJCYSIDGBqMVgWiIin89ns1l7AmhezpqmaRiGruuWZUmsU5hCoZDJZPL5PDvf5uV1oVDI5XLpdNo0Tf6XtSzLOct6rdpN0xQ5Gau4eQAQD4lJKAUEelkkJjbldmsUCpZSQwyWphSuHSeRpSrUlo4hMZEAiQlELQbTEk2UNwZSRLS8JrJqJ1IGAHGUB0YkJg0kJsRQKFhKDTFYmlK4dpxElqpQWzqGxEQCJCYQtRhMSzRR3hhIgcQEACgPjEhMGkhMiKFQsJQaYrA0pXDtOIksVaG2dAyJiQSs6clkMgsQjXQ67Ry/ZJcTH87fY9Lb2yu7HPmc6/sQx7SIXlbRMgCIozww8t/FgeZN/lMONIzwv2ygap3fmU6nw6qWCP6zI4JCwVJqiMHSlMK14ySyVIXa0jE2OCMxEco5IQEAAAAAAAAAWUhMhEJiAgAAAAAAAKAEJCYAsRKDD4vSRPnj+lJk8XtMALY8ygMj/12M32MStFoi+M+OCAoFS6khBktTCteOk8hSFWqLEpS8NwBUFINpiSbKGwMpkJgAAOWBEYlJA4kJMRQKllJDDJamFK4dJ5GlKtQWJSh5bwCoKAbTEk2UNwZSIDEBAMoDIxKTBhITYigULKWGGCxNKVw7TiJLVagtSlDy3gBQUQymJZoobwykQGICAJQHRiQmDSQmxFAoWEoNMViaUrh2nESWqlBblKDkvQGgohhMSzRR3hhIgcQEACgPjEhMGkhMiKFQsJQaYrA0pXDtOIksVaG2KEHJewNARTGYlmiivDGQAokJAFAeGJGYNJCYEEOhYCk1xGBpSuHacRJZqkJtUYKS9waAimIwLdFEeWMgBRITAKA8MCIxaSAxIYZCwVJqiMHSlMK14ySyVIXaogQl7w0AFcVgWqKJ8sZACiQmAEB5YERi0kBiQgyFgqXUEIOlKYVrx0lkqQq1RQlK3hsAKorBtEQT5Y2BFEhMAIDywIjEpIHEhBgKBUupIQZLUwrXjpPIUhVqixKUvDcAVBSDaYkmyhsDKZCYAADlgRGJSQOJCTEUCpZSQwyWphSuHSeRpSrUFiUoeW8AqCgG0xJNlDcGUiAxAQDKAyMSkwYSE2IoFCylhhgsTSlcO04iS1WoLUpQ8t4AUFEMpiWaKG8MpEBiAgCUB0YkJg0kJsRQKFhKDTFYmlK4dpxElqpQW5Sg5L0BoKIYTEs0Ud4YSIHEBAAoD4xITBpITIihULCUGmKwNKVw7TiJLFWhtihByXsDQEUxmJZoorwxkAKJCQBQHhiRmDSQmBBDoWApNcRgaUrh2nESWapCbVGCkvcGgIpiMC3RRHljIEVYy2vLspyzrNfLFgqFQqHQ8VHaKhQKpmnylGFZVnRlAKiF8sCIxKSBxIQYCgVLqUHFpenIyIhzum/ZN8uynCsHWUzTbFsq+za1jrUFqXFvAKjIsqxsNmuPUy2nJcuy8vm8EusJOgzD6O3ttXvrWs6ylmYyGVVWlt0bGRlJpVKZTCafz7OfOtfyemRkJJvN9vb2Boo2LMtKJpOJRELXdcMwDh06ZL/svn37crlcOp1m3xBpVGFZViKRkF4GAHHsHm87MOq6Lr62QGNUKpXSdT2XyxUKheZ50zRNwzB0Xc9ms/ynXCgUkslkOp1uW0A+n8/lcqzatlPM+Ph4KpVKp9Ntq83n8+l0ure31zAMtmNx7WcKhQIbzXRdj2hIjxT/2cmu9N96e3vZnNKyYOePWXQ1sIa0bVomkwn3uJy3mGEY4R43LJlMRtO0VCrF7n1n/R9++GEmk0mlUpqm5fN52ZU2DMNgpbLb2VmqYRjsLtZCCrVFHmsLQmICECFd19lopev64cOHneOXPaZjp9cB5xL20Ucftf+9Y8cO+98UJkth2AKiuQnO5nQwTbrWIi0JWFS55v6WttTlBmiJzSn+A6OsgJ5/jHIOO87v1DQtkUiwfySTSTZv8p+yM3fwKsDez/NMMWzoc45OXtWymIOFv67/qfn/yDbPEQ3p0Ql0dhSYpmlXlUwmnQVv27bNPhEB7wf4Ny2RSISeiwW6xQhib+dovkhlc/6lplIpYcdKJpNhHWurQWICECHndOgFO70OFAoF/8bSmSzFaLuA6HhKdi7cmwl7kMcOH3G5Abw4N4EtpdNpWbW1HaOcOzT/YUdz5D6BTtkZrzRzbo/bTjHOoc9/dNI0zd7xtg1/7RAkuiE9OvxnR4QzRGtJwPKsbdMiek+C/xajyf/tHFLvRLYdTEJstchjbTVITACi5T8dYqfXMfb8If3JUhj/BUTH7+z5LNyjeO/LpwyvdcDWvNwALflsAqXfKf5jlHMp758XuD6kwH/K/vGKa3vsP8U4hz7/t0ZcMYFPvOIKQfjbRQf/2RHhE6IJW55JaVqgW4wmn9Anl8vJru43fAaT0Fst8lhbChITgMh5TYfS16+q83r+kNpkKYzXAqLLd/a8Fu6CP+TsFT7iKS0AJ69NIIU7xWuMal7Kew07LT8swH/KXvFKy+2x1xTTPPR5jU7NO16feKU51+ZvFxGBzo4CrxBN5PJMVtMC3WIEeYU+NH+HXcvBJKJWizzW1oHEBCByXtMhhfWr0lo+f0hzshSj5QIilGmyeeEupc/N4eNWvtwALbXcBBJ5njHQGNUyL2j5bEWgU26OV7y2xy2nGK+3/Vu+NdJyx9syXmmZa0c3pEeH/+yIaBmiCV6eyWoa/y1GU3PoI/LR10BaDiYRtVrksbYOJCYAIjRPh9jphcL1/CHZyVKY5gVEKNOka+Euq8+u8BGXG6Al1yaQ1POM/GNUc17gk/vwn3JzvOLzuFzzI+5eb/s3vzXis+N1xSs+IUhEQ3qk+M+OCFeIJiVedDVNzIeYmm8xib/qqDOu0Ifs3/dpNA0mkT4pJvJYWwQSEwBBnNMhdnohcj5/SHmyFMa5gAhxmnQu3CW+YegMH3G5Abw4N4HUnmfkH6Ocw07b3If/lJv/Xq8P118X9vlO5+jkv+N1xSv+IUhEQ3p0Ap0dBc4QTVa86GqasA8xBbrFCHKGPvTfibQHEwExoshjbQVITAAEcU6H2OmFyH7+kP5kKYa9gAh9mmQLd+m/wI+Fj7jcAD7sTSCRz+M42WMUzw7Nzgva5j72KfMMDixe4Xn3wp5ieIY++62RtjGBHa+0DUGiG9Kjw392RNghmsTlmd00we9J8N9iNLHQR4l3Iu3BRECMaB9L0ctKDRITAHHYdIidXugMw1BishSGLSBCn5LZwl36L/BjZeByA/jLZrNkB0Y2RvEs5dn9zpn78J8yi1c4t8fsEXeeoY+9NcIZE+i6zhmC8LeLDv6zIyKVSklfnklpWqBbjKZMJqPKO5GGYQhrtchjxR4SEwChMpkMzfWr6ug/9ysYGgIAlPfY/LWZpsm/h+R/2UCDJP83j4yMcFZrWRZ/AE35UrYU6OwoME1T+vJMVtMC3WIAWxASEwAAAAAAAAAANyQmAAAAAAAAAABuSEwAAAAAAAAAANyQmAAAAAAAAAAAuCExAQAAAAAAAABwQ2ICAAAAAAAAAOCGxAQAAAAAAAAAwA2JCQAAAAAAAACAGxITAAAAAAAAAAA3JCYAAAAAAAAAAG5ITAAAAAAAAAAA3JCYAAAAAAAAAAC4/T8jYuQ0bgqty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 descr="http://microelectronics.esa.int/gr740/GR740-EvalBox-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1" y="1291760"/>
            <a:ext cx="3833814" cy="21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ésultat de recherche d'images pour &quot;workstati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68" y="1641488"/>
            <a:ext cx="2757488" cy="183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en angle 19"/>
          <p:cNvCxnSpPr/>
          <p:nvPr/>
        </p:nvCxnSpPr>
        <p:spPr>
          <a:xfrm>
            <a:off x="3987800" y="2558979"/>
            <a:ext cx="3619500" cy="12228"/>
          </a:xfrm>
          <a:prstGeom prst="bentConnector3">
            <a:avLst/>
          </a:prstGeom>
          <a:ln w="66675" cmpd="dbl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034756" y="191264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Ethernet Gigabit </a:t>
            </a:r>
          </a:p>
          <a:p>
            <a:r>
              <a:rPr lang="en-US" dirty="0">
                <a:solidFill>
                  <a:schemeClr val="bg2"/>
                </a:solidFill>
              </a:rPr>
              <a:t>with NFS support</a:t>
            </a:r>
          </a:p>
        </p:txBody>
      </p:sp>
      <p:cxnSp>
        <p:nvCxnSpPr>
          <p:cNvPr id="28" name="Connecteur en angle 27"/>
          <p:cNvCxnSpPr>
            <a:endCxn id="3077" idx="2"/>
          </p:cNvCxnSpPr>
          <p:nvPr/>
        </p:nvCxnSpPr>
        <p:spPr>
          <a:xfrm>
            <a:off x="1358900" y="2235813"/>
            <a:ext cx="7478712" cy="1240658"/>
          </a:xfrm>
          <a:prstGeom prst="bentConnector4">
            <a:avLst>
              <a:gd name="adj1" fmla="val 26"/>
              <a:gd name="adj2" fmla="val 118426"/>
            </a:avLst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034756" y="332271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ftdi</a:t>
            </a:r>
            <a:r>
              <a:rPr lang="en-US" dirty="0"/>
              <a:t> </a:t>
            </a:r>
            <a:r>
              <a:rPr lang="en-US" dirty="0" err="1"/>
              <a:t>usb</a:t>
            </a:r>
            <a:r>
              <a:rPr lang="en-US" dirty="0"/>
              <a:t> for </a:t>
            </a:r>
            <a:r>
              <a:rPr lang="en-US" dirty="0" err="1"/>
              <a:t>grmon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1472129" y="4039145"/>
            <a:ext cx="4663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Embedded</a:t>
            </a:r>
            <a:endParaRPr lang="en-US" dirty="0"/>
          </a:p>
          <a:p>
            <a:r>
              <a:rPr lang="en-US" dirty="0"/>
              <a:t>SMP OS </a:t>
            </a:r>
          </a:p>
          <a:p>
            <a:r>
              <a:rPr lang="en-US" dirty="0"/>
              <a:t>OpenMP runtime</a:t>
            </a:r>
          </a:p>
          <a:p>
            <a:r>
              <a:rPr lang="en-US" dirty="0"/>
              <a:t>NFS client for I/</a:t>
            </a:r>
            <a:r>
              <a:rPr lang="en-US" dirty="0" err="1"/>
              <a:t>Os</a:t>
            </a:r>
            <a:endParaRPr lang="en-US" dirty="0"/>
          </a:p>
          <a:p>
            <a:r>
              <a:rPr lang="en-US" dirty="0"/>
              <a:t>Use Case application</a:t>
            </a:r>
          </a:p>
          <a:p>
            <a:r>
              <a:rPr lang="en-US" dirty="0" err="1"/>
              <a:t>Extrae</a:t>
            </a:r>
            <a:r>
              <a:rPr lang="en-US" dirty="0"/>
              <a:t> instrumentation lib (for observability)</a:t>
            </a:r>
          </a:p>
          <a:p>
            <a:r>
              <a:rPr lang="en-US" dirty="0"/>
              <a:t>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458868" y="4039145"/>
            <a:ext cx="383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Gnd</a:t>
            </a:r>
            <a:r>
              <a:rPr lang="en-US" u="sng" dirty="0"/>
              <a:t> Dev</a:t>
            </a:r>
            <a:endParaRPr lang="en-US" dirty="0"/>
          </a:p>
          <a:p>
            <a:r>
              <a:rPr lang="en-US" dirty="0"/>
              <a:t>OpenMP compliant SDE</a:t>
            </a:r>
          </a:p>
          <a:p>
            <a:r>
              <a:rPr lang="en-US" dirty="0"/>
              <a:t>NFS server for I/</a:t>
            </a:r>
            <a:r>
              <a:rPr lang="en-US" dirty="0" err="1"/>
              <a:t>Os</a:t>
            </a:r>
            <a:endParaRPr lang="en-US" dirty="0"/>
          </a:p>
          <a:p>
            <a:r>
              <a:rPr lang="en-US" dirty="0"/>
              <a:t>GRMON for upload/exec/serial </a:t>
            </a:r>
          </a:p>
          <a:p>
            <a:r>
              <a:rPr lang="en-US" dirty="0" err="1"/>
              <a:t>Paraver</a:t>
            </a:r>
            <a:r>
              <a:rPr lang="en-US" dirty="0"/>
              <a:t> BSC visualization tool</a:t>
            </a:r>
          </a:p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7496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HRGEO algorithm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lvl="8"/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8</a:t>
            </a:fld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GR740 User Day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0000" y="3673291"/>
            <a:ext cx="11232000" cy="26375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95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Goal is to improve the S/N ratio on a static image by merging multiple images from a stream captured by a more or less steady camera (translation/rotation)</a:t>
            </a:r>
          </a:p>
          <a:p>
            <a:endParaRPr lang="en-GB" sz="1800" dirty="0"/>
          </a:p>
          <a:p>
            <a:r>
              <a:rPr lang="en-US" sz="1800" dirty="0"/>
              <a:t>The algorithm includes image </a:t>
            </a:r>
            <a:r>
              <a:rPr lang="en-US" sz="1800" b="1" i="1" dirty="0"/>
              <a:t>registration</a:t>
            </a:r>
            <a:r>
              <a:rPr lang="en-US" sz="1800" dirty="0"/>
              <a:t>, </a:t>
            </a:r>
            <a:r>
              <a:rPr lang="en-US" sz="1800" b="1" i="1" dirty="0"/>
              <a:t>resampling</a:t>
            </a:r>
            <a:r>
              <a:rPr lang="en-US" sz="1800" dirty="0"/>
              <a:t> and </a:t>
            </a:r>
            <a:r>
              <a:rPr lang="en-US" sz="1800" b="1" i="1" dirty="0"/>
              <a:t>fusion</a:t>
            </a:r>
          </a:p>
          <a:p>
            <a:endParaRPr lang="en-US" sz="1800" b="1" i="1" dirty="0"/>
          </a:p>
          <a:p>
            <a:r>
              <a:rPr lang="en-US" sz="1800" dirty="0"/>
              <a:t>The algorithm creates and manages a geometric model fitting image displacement, then accumulates successive images into a single reference image after compensating for the displacement with a sub-pixel accuracy</a:t>
            </a:r>
          </a:p>
          <a:p>
            <a:endParaRPr lang="en-US" sz="200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615957" y="1254183"/>
          <a:ext cx="10496544" cy="231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Visio" r:id="rId4" imgW="5533957" imgH="1228928" progId="Visio.Drawing.11">
                  <p:embed/>
                </p:oleObj>
              </mc:Choice>
              <mc:Fallback>
                <p:oleObj name="Visio" r:id="rId4" imgW="5533957" imgH="1228928" progId="Visio.Drawing.11">
                  <p:embed/>
                  <p:pic>
                    <p:nvPicPr>
                      <p:cNvPr id="11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7" y="1254183"/>
                        <a:ext cx="10496544" cy="2315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13" y="1282700"/>
            <a:ext cx="1016625" cy="10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42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6119-D16C-D94B-9B64-E180E74B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err="1"/>
              <a:t>Why</a:t>
            </a:r>
            <a:r>
              <a:rPr lang="es-ES" sz="3200" b="1" dirty="0"/>
              <a:t> </a:t>
            </a:r>
            <a:r>
              <a:rPr lang="es-ES" sz="3200" b="1" dirty="0" err="1"/>
              <a:t>OpenMP</a:t>
            </a:r>
            <a:r>
              <a:rPr lang="es-ES" sz="32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F88B8-1602-A14A-B3BF-C0A4EAAD9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Mature language </a:t>
            </a:r>
            <a:r>
              <a:rPr lang="en-US" dirty="0"/>
              <a:t>constantly reviewed (last release Nov 2018, v5.0)</a:t>
            </a:r>
          </a:p>
          <a:p>
            <a:pPr lvl="1"/>
            <a:r>
              <a:rPr lang="en-US" dirty="0" err="1"/>
              <a:t>Defacto</a:t>
            </a:r>
            <a:r>
              <a:rPr lang="en-US" dirty="0"/>
              <a:t> industrial standard in HPC shared memory (and heterogeneous) processor architectures</a:t>
            </a:r>
          </a:p>
          <a:p>
            <a:pPr lvl="1"/>
            <a:r>
              <a:rPr lang="en-US" dirty="0"/>
              <a:t>Active research community</a:t>
            </a:r>
          </a:p>
          <a:p>
            <a:pPr>
              <a:spcBef>
                <a:spcPts val="600"/>
              </a:spcBef>
            </a:pPr>
            <a:r>
              <a:rPr lang="en-US" dirty="0"/>
              <a:t>Productivity in parallel programming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Performance</a:t>
            </a:r>
            <a:endParaRPr lang="en-US" sz="1600" dirty="0"/>
          </a:p>
          <a:p>
            <a:pPr lvl="2"/>
            <a:r>
              <a:rPr lang="en-US" dirty="0"/>
              <a:t>Fine-grain data/task-parallelism and an advanced accelerator model for heterogeneous computing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Portability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Supported by many chip vendors (Intel, IBM, ARM, NVIDIA, TI, </a:t>
            </a:r>
            <a:r>
              <a:rPr lang="en-US" dirty="0" err="1"/>
              <a:t>Gaisler</a:t>
            </a:r>
            <a:r>
              <a:rPr lang="en-US" dirty="0"/>
              <a:t>, </a:t>
            </a:r>
            <a:r>
              <a:rPr lang="en-US" dirty="0" err="1"/>
              <a:t>Kalray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Programmability</a:t>
            </a:r>
            <a:r>
              <a:rPr lang="en-US" dirty="0"/>
              <a:t>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Interoperability with other programming models (e.g., MPI, CUDA)</a:t>
            </a:r>
          </a:p>
          <a:p>
            <a:pPr lvl="2"/>
            <a:r>
              <a:rPr lang="en-US" dirty="0"/>
              <a:t>Currently available for C, C++, Fortran and Ada (under evaluation)</a:t>
            </a:r>
          </a:p>
          <a:p>
            <a:pPr lvl="2"/>
            <a:r>
              <a:rPr lang="en-US" dirty="0"/>
              <a:t>Allows incremental parallelization (#pragma </a:t>
            </a:r>
            <a:r>
              <a:rPr lang="en-US" dirty="0" err="1"/>
              <a:t>omp</a:t>
            </a:r>
            <a:r>
              <a:rPr lang="en-US" dirty="0"/>
              <a:t>) that can be easily compiled sequentially</a:t>
            </a:r>
          </a:p>
          <a:p>
            <a:pPr>
              <a:spcBef>
                <a:spcPts val="600"/>
              </a:spcBef>
            </a:pPr>
            <a:r>
              <a:rPr lang="en-US" b="1" dirty="0"/>
              <a:t>Increasing interest </a:t>
            </a:r>
            <a:r>
              <a:rPr lang="en-US" dirty="0"/>
              <a:t>on the embedded computing domain</a:t>
            </a:r>
          </a:p>
          <a:p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2B766-1C8D-A642-B9C2-1A2BF79B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28/11/2019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CACAB-7F6B-0C47-A387-BC6FDFC791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3" descr="C:\Users\wartel\Documents\GR740_DAY\images\openMP.png">
            <a:extLst>
              <a:ext uri="{FF2B5EF4-FFF2-40B4-BE49-F238E27FC236}">
                <a16:creationId xmlns:a16="http://schemas.microsoft.com/office/drawing/2014/main" id="{21946F65-8823-6047-83D5-6D6B4FDA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472" y="227429"/>
            <a:ext cx="2209328" cy="7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60423"/>
      </p:ext>
    </p:extLst>
  </p:cSld>
  <p:clrMapOvr>
    <a:masterClrMapping/>
  </p:clrMapOvr>
</p:sld>
</file>

<file path=ppt/theme/theme1.xml><?xml version="1.0" encoding="utf-8"?>
<a:theme xmlns:a="http://schemas.openxmlformats.org/drawingml/2006/main" name="AB PPT Advanced Template Defence and Space">
  <a:themeElements>
    <a:clrScheme name="Airbus Colours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859199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Airbus Blue 1">
      <a:srgbClr val="00205B"/>
    </a:custClr>
    <a:custClr name="Airbus Blue 2">
      <a:srgbClr val="00A0C5"/>
    </a:custClr>
    <a:custClr name="Airbus Blue 3">
      <a:srgbClr val="005587"/>
    </a:custClr>
    <a:custClr name="Airbus Blue 4">
      <a:srgbClr val="00ABCD"/>
    </a:custClr>
    <a:custClr name="Airbus Blue 5">
      <a:srgbClr val="0085AD"/>
    </a:custClr>
    <a:custClr name="Airbus Blue 6">
      <a:srgbClr val="33BCD7"/>
    </a:custClr>
    <a:custClr name="Airbus Blue 7">
      <a:srgbClr val="289BBC"/>
    </a:custClr>
    <a:custClr name="Airbus Blue 8">
      <a:srgbClr val="66CDE1"/>
    </a:custClr>
    <a:custClr name="Airbus Blue 9">
      <a:srgbClr val="56B5D1"/>
    </a:custClr>
    <a:custClr name="Airbus Blue 10">
      <a:srgbClr val="99DDEB"/>
    </a:custClr>
    <a:custClr name="Competition Grey 1">
      <a:srgbClr val="46464B"/>
    </a:custClr>
    <a:custClr name="Competition Grey 2">
      <a:srgbClr val="9F9FA4"/>
    </a:custClr>
    <a:custClr name="Competition Grey 3">
      <a:srgbClr val="58585D"/>
    </a:custClr>
    <a:custClr name="Competition Grey 4">
      <a:srgbClr val="B1B1B6"/>
    </a:custClr>
    <a:custClr name="Competition Grey 5">
      <a:srgbClr val="6A6A6F"/>
    </a:custClr>
    <a:custClr name="Competition Grey 6">
      <a:srgbClr val="C2C2C7"/>
    </a:custClr>
    <a:custClr name="Competition Grey 7">
      <a:srgbClr val="7B7B80"/>
    </a:custClr>
    <a:custClr name="Competition Grey 8">
      <a:srgbClr val="D4D4D9"/>
    </a:custClr>
    <a:custClr name="Competition Grey 9">
      <a:srgbClr val="8D8D92"/>
    </a:custClr>
    <a:custClr name="Competition Grey 10">
      <a:srgbClr val="EBEBEB"/>
    </a:custClr>
    <a:custClr name="Airbus v Competition Blue 1">
      <a:srgbClr val="00205B"/>
    </a:custClr>
    <a:custClr name="Airbus v Competition Grey 2">
      <a:srgbClr val="9F9FA4"/>
    </a:custClr>
    <a:custClr name="Airbus v Competition Blue 3">
      <a:srgbClr val="005587"/>
    </a:custClr>
    <a:custClr name="Airbus v Competition Grey 4">
      <a:srgbClr val="B1B1B6"/>
    </a:custClr>
    <a:custClr name="Airbus v Competition Blue 5">
      <a:srgbClr val="0085AD"/>
    </a:custClr>
    <a:custClr name="Airbus v Competition Grey 6">
      <a:srgbClr val="C2C2C7"/>
    </a:custClr>
    <a:custClr name="Airbus v Competition Blue 7">
      <a:srgbClr val="289BBC"/>
    </a:custClr>
    <a:custClr name="Airbus v Competition Grey 8">
      <a:srgbClr val="D4D4D9"/>
    </a:custClr>
    <a:custClr name="Airbus v Competition Blue 9">
      <a:srgbClr val="56B5D1"/>
    </a:custClr>
    <a:custClr name="Airbus v Competition Grey 10">
      <a:srgbClr val="EBEBEB"/>
    </a:custClr>
    <a:custClr name="Highlight colours Green 1">
      <a:srgbClr val="009F4D"/>
    </a:custClr>
    <a:custClr name="Highlight colours Green 2">
      <a:srgbClr val="44BD00"/>
    </a:custClr>
    <a:custClr name="Highlight colours Yellow 1">
      <a:srgbClr val="FFF400"/>
    </a:custClr>
    <a:custClr name="Highlight colours Orange 1">
      <a:srgbClr val="FE8F00"/>
    </a:custClr>
    <a:custClr name="Highlight colours Orange 2">
      <a:srgbClr val="FE5000"/>
    </a:custClr>
    <a:custClr name="Highlight colours Red 1">
      <a:srgbClr val="E4002B"/>
    </a:custClr>
    <a:custClr name="Highlight colours Purple 1">
      <a:srgbClr val="DA1884"/>
    </a:custClr>
    <a:custClr name="Highlight colours Purple 2">
      <a:srgbClr val="A51890"/>
    </a:custClr>
    <a:custClr name="Highlight colours Blue 1">
      <a:srgbClr val="0077C8"/>
    </a:custClr>
    <a:custClr name="Highlight colours Blue 2">
      <a:srgbClr val="00AEC7"/>
    </a:custClr>
    <a:custClr name="Non-competitive colours Green 1">
      <a:srgbClr val="00663C"/>
    </a:custClr>
    <a:custClr name="Non-competitive colours Green 2">
      <a:srgbClr val="618600"/>
    </a:custClr>
    <a:custClr name="Non-competitive colours Yellow 1">
      <a:srgbClr val="BFB700"/>
    </a:custClr>
    <a:custClr name="Non-competitive colours Orange 1">
      <a:srgbClr val="BC6900"/>
    </a:custClr>
    <a:custClr name="Non-competitive colours Orange 2">
      <a:srgbClr val="BF3C00"/>
    </a:custClr>
    <a:custClr name="Non-competitive colours Red 1">
      <a:srgbClr val="A70021"/>
    </a:custClr>
    <a:custClr name="Non-competitive colours Purple 1">
      <a:srgbClr val="930F5A"/>
    </a:custClr>
    <a:custClr name="Non-competitive colours Purple 2">
      <a:srgbClr val="6D0F60"/>
    </a:custClr>
    <a:custClr name="Non-competitive colours Blue 1">
      <a:srgbClr val="005189"/>
    </a:custClr>
    <a:custClr name="Non-competitive colours Blue 2">
      <a:srgbClr val="007789"/>
    </a:custClr>
  </a:custClrLst>
  <a:extLst>
    <a:ext uri="{05A4C25C-085E-4340-85A3-A5531E510DB2}">
      <thm15:themeFamily xmlns:thm15="http://schemas.microsoft.com/office/thememl/2012/main" name="Airbus PPT Advanced Template Defence and Space.potx" id="{85D21AAC-F74F-4FD2-83E9-9026AAED4A18}" vid="{83628ECA-BD85-47E3-9BD7-B3640639D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9DD465E76E84FA469254AC3A80D5B" ma:contentTypeVersion="0" ma:contentTypeDescription="Create a new document." ma:contentTypeScope="" ma:versionID="7d851796e818003bb0cbb78776aab6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2DF62F-4EC9-4E7D-9719-E0D3517504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FCC28-5278-4101-B63A-E4C616C7C28A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E352F2F-E973-483A-8A67-9D7EA639F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1547</Words>
  <Application>Microsoft Macintosh PowerPoint</Application>
  <PresentationFormat>Widescreen</PresentationFormat>
  <Paragraphs>324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Symbol</vt:lpstr>
      <vt:lpstr>System Font Regular</vt:lpstr>
      <vt:lpstr>Wingdings</vt:lpstr>
      <vt:lpstr>AB PPT Advanced Template Defence and Space</vt:lpstr>
      <vt:lpstr>Visio</vt:lpstr>
      <vt:lpstr>Extrae: an OpenMP-compatible performance monitoring tool for the GR740</vt:lpstr>
      <vt:lpstr>Agenda</vt:lpstr>
      <vt:lpstr>High Performance Payload Processing Requirements    </vt:lpstr>
      <vt:lpstr>General Purpose Processors Trend    </vt:lpstr>
      <vt:lpstr>High Performance Parallel Payload Processing for Space (HP4S) with OpenMP </vt:lpstr>
      <vt:lpstr>Hardware and Software Stack </vt:lpstr>
      <vt:lpstr>Lab Setup</vt:lpstr>
      <vt:lpstr>HRGEO algorithm overview</vt:lpstr>
      <vt:lpstr>Why OpenMP?</vt:lpstr>
      <vt:lpstr>Paralleling the HRGEO on the GR740</vt:lpstr>
      <vt:lpstr>Analyzing the parallel version of HRGEO on the GR740</vt:lpstr>
      <vt:lpstr>Categories of performance analysis tools</vt:lpstr>
      <vt:lpstr>Extrae1: an HPC tracing tool</vt:lpstr>
      <vt:lpstr>Extrae on the GR7401: Modification needed</vt:lpstr>
      <vt:lpstr>A Multispectal Imaging of the Parallel Execution</vt:lpstr>
      <vt:lpstr>Paraver1: A “multispectral philosophy” browser to manipulate Extrae traces</vt:lpstr>
      <vt:lpstr>Analyzing the parallel execution with Extrae+Paraver</vt:lpstr>
      <vt:lpstr>Analyzing the parallel execution with Extrae+Paraver</vt:lpstr>
      <vt:lpstr>Conclusions</vt:lpstr>
      <vt:lpstr>PowerPoint Presentation</vt:lpstr>
    </vt:vector>
  </TitlesOfParts>
  <Company>Airbus Defence &amp; 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Ethernet for Space with TSN Time Sensitive Networking</dc:title>
  <dc:creator>WARTEL, Franck [FR]</dc:creator>
  <cp:lastModifiedBy>Eduardo Quiñones</cp:lastModifiedBy>
  <cp:revision>124</cp:revision>
  <dcterms:created xsi:type="dcterms:W3CDTF">2019-11-04T16:56:36Z</dcterms:created>
  <dcterms:modified xsi:type="dcterms:W3CDTF">2019-11-28T08:20:08Z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0x0101009779DD465E76E84FA469254AC3A80D5B</vt:lpwstr>
  </property>
</Properties>
</file>